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1" r:id="rId5"/>
  </p:sldMasterIdLst>
  <p:notesMasterIdLst>
    <p:notesMasterId r:id="rId50"/>
  </p:notesMasterIdLst>
  <p:handoutMasterIdLst>
    <p:handoutMasterId r:id="rId51"/>
  </p:handoutMasterIdLst>
  <p:sldIdLst>
    <p:sldId id="327" r:id="rId6"/>
    <p:sldId id="330" r:id="rId7"/>
    <p:sldId id="331" r:id="rId8"/>
    <p:sldId id="332" r:id="rId9"/>
    <p:sldId id="298" r:id="rId10"/>
    <p:sldId id="333" r:id="rId11"/>
    <p:sldId id="263" r:id="rId12"/>
    <p:sldId id="302" r:id="rId13"/>
    <p:sldId id="264" r:id="rId14"/>
    <p:sldId id="266" r:id="rId15"/>
    <p:sldId id="265" r:id="rId16"/>
    <p:sldId id="276" r:id="rId17"/>
    <p:sldId id="303" r:id="rId18"/>
    <p:sldId id="293" r:id="rId19"/>
    <p:sldId id="277" r:id="rId20"/>
    <p:sldId id="334" r:id="rId21"/>
    <p:sldId id="284" r:id="rId22"/>
    <p:sldId id="269" r:id="rId23"/>
    <p:sldId id="304" r:id="rId24"/>
    <p:sldId id="305" r:id="rId25"/>
    <p:sldId id="307" r:id="rId26"/>
    <p:sldId id="306" r:id="rId27"/>
    <p:sldId id="308" r:id="rId28"/>
    <p:sldId id="270" r:id="rId29"/>
    <p:sldId id="309" r:id="rId30"/>
    <p:sldId id="310" r:id="rId31"/>
    <p:sldId id="312" r:id="rId32"/>
    <p:sldId id="316" r:id="rId33"/>
    <p:sldId id="315"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38"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21619"/>
    <a:srgbClr val="0948CB"/>
    <a:srgbClr val="0B49CB"/>
    <a:srgbClr val="F2F4F8"/>
    <a:srgbClr val="1C7DDB"/>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162" autoAdjust="0"/>
  </p:normalViewPr>
  <p:slideViewPr>
    <p:cSldViewPr snapToGrid="0" snapToObjects="1">
      <p:cViewPr>
        <p:scale>
          <a:sx n="80" d="100"/>
          <a:sy n="80" d="100"/>
        </p:scale>
        <p:origin x="52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3/23/2023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88339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5458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885386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112075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723537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574186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844512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782164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133681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830516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304003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829289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234867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05809155"/>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502999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7350021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0564260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7172" name="Picture 4" descr="SpaceX Crew Dragon (4K Wallpaper FREE) | Beh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3763298" cy="68669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5" name="TextBox 5">
            <a:extLst>
              <a:ext uri="{FF2B5EF4-FFF2-40B4-BE49-F238E27FC236}">
                <a16:creationId xmlns="" xmlns:a16="http://schemas.microsoft.com/office/drawing/2014/main" id="{2C36AF9D-A911-994B-90EA-013D4CDA5604}"/>
              </a:ext>
            </a:extLst>
          </p:cNvPr>
          <p:cNvSpPr txBox="1"/>
          <p:nvPr/>
        </p:nvSpPr>
        <p:spPr>
          <a:xfrm>
            <a:off x="888545" y="4677918"/>
            <a:ext cx="3738046" cy="954107"/>
          </a:xfrm>
          <a:prstGeom prst="rect">
            <a:avLst/>
          </a:prstGeom>
          <a:noFill/>
        </p:spPr>
        <p:txBody>
          <a:bodyPr wrap="square" lIns="91440" tIns="45720" rIns="91440" bIns="45720" rtlCol="0" anchor="t">
            <a:spAutoFit/>
          </a:bodyPr>
          <a:lstStyle/>
          <a:p>
            <a:r>
              <a:rPr lang="en-US" sz="28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Joaquin Koifman </a:t>
            </a:r>
          </a:p>
          <a:p>
            <a:r>
              <a:rPr lang="en-US" sz="28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23</a:t>
            </a:r>
            <a:r>
              <a:rPr lang="es-AR" sz="28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/03/2023</a:t>
            </a:r>
            <a:endParaRPr lang="en-US" sz="2800" b="1" dirty="0">
              <a:solidFill>
                <a:schemeClr val="bg1"/>
              </a:solidFill>
              <a:latin typeface="Adobe Gothic Std B" panose="020B0800000000000000" pitchFamily="34" charset="-128"/>
              <a:ea typeface="Adobe Gothic Std B" panose="020B0800000000000000" pitchFamily="34" charset="-128"/>
              <a:cs typeface="SF Pro" pitchFamily="2" charset="0"/>
            </a:endParaRPr>
          </a:p>
        </p:txBody>
      </p:sp>
      <p:pic>
        <p:nvPicPr>
          <p:cNvPr id="7"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8" name="TextBox 5">
            <a:extLst>
              <a:ext uri="{FF2B5EF4-FFF2-40B4-BE49-F238E27FC236}">
                <a16:creationId xmlns="" xmlns:a16="http://schemas.microsoft.com/office/drawing/2014/main" id="{2C36AF9D-A911-994B-90EA-013D4CDA5604}"/>
              </a:ext>
            </a:extLst>
          </p:cNvPr>
          <p:cNvSpPr txBox="1"/>
          <p:nvPr/>
        </p:nvSpPr>
        <p:spPr>
          <a:xfrm>
            <a:off x="889820" y="2938499"/>
            <a:ext cx="3738046" cy="954107"/>
          </a:xfrm>
          <a:prstGeom prst="rect">
            <a:avLst/>
          </a:prstGeom>
          <a:noFill/>
        </p:spPr>
        <p:txBody>
          <a:bodyPr wrap="square" lIns="91440" tIns="45720" rIns="91440" bIns="45720" rtlCol="0" anchor="t">
            <a:spAutoFit/>
          </a:bodyPr>
          <a:lstStyle/>
          <a:p>
            <a:r>
              <a:rPr lang="en-US" sz="28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Winning Space Race with Data Science</a:t>
            </a:r>
            <a:endParaRPr lang="en-US" sz="2800" b="1" dirty="0">
              <a:solidFill>
                <a:schemeClr val="bg1"/>
              </a:solidFill>
              <a:latin typeface="Adobe Gothic Std B" panose="020B0800000000000000" pitchFamily="34" charset="-128"/>
              <a:ea typeface="Adobe Gothic Std B" panose="020B0800000000000000" pitchFamily="34" charset="-128"/>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344343" y="1735528"/>
            <a:ext cx="1933636" cy="575290"/>
          </a:xfrm>
          <a:prstGeom prst="rect">
            <a:avLst/>
          </a:prstGeom>
        </p:spPr>
        <p:txBody>
          <a:bodyPr lIns="91440" tIns="45720" rIns="91440" bIns="45720" anchor="t">
            <a:normAutofit/>
          </a:bodyPr>
          <a:lstStyle/>
          <a:p>
            <a:pPr marL="0" indent="0">
              <a:lnSpc>
                <a:spcPct val="100000"/>
              </a:lnSpc>
              <a:spcBef>
                <a:spcPts val="1400"/>
              </a:spcBef>
              <a:buNone/>
            </a:pPr>
            <a:r>
              <a:rPr lang="en-US" sz="2400" dirty="0" smtClean="0">
                <a:latin typeface="Arial Rounded MT Bold" panose="020F0704030504030204" pitchFamily="34" charset="0"/>
              </a:rPr>
              <a:t>Charts: </a:t>
            </a:r>
            <a:endParaRPr lang="en-US" sz="2400" dirty="0">
              <a:latin typeface="Arial Rounded MT Bold" panose="020F0704030504030204" pitchFamily="34" charset="0"/>
            </a:endParaRPr>
          </a:p>
          <a:p>
            <a:pPr marL="0" indent="0">
              <a:buNone/>
            </a:pPr>
            <a:endParaRPr lang="en-US" sz="2000"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344343" y="570182"/>
            <a:ext cx="5944162" cy="12776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EDA with Data Visualization</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344342" y="2310818"/>
            <a:ext cx="5734639" cy="37070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smtClean="0">
                <a:latin typeface="Abadi"/>
              </a:rPr>
              <a:t>Scatter plots: </a:t>
            </a:r>
            <a:r>
              <a:rPr lang="en-US" sz="1200" dirty="0" smtClean="0">
                <a:latin typeface="Abadi"/>
              </a:rPr>
              <a:t>are </a:t>
            </a:r>
            <a:r>
              <a:rPr lang="en-US" sz="1200" dirty="0">
                <a:latin typeface="Abadi"/>
              </a:rPr>
              <a:t>used to represent the relationship between two variables. </a:t>
            </a:r>
            <a:r>
              <a:rPr lang="en-US" sz="1200" dirty="0" smtClean="0">
                <a:latin typeface="Abadi"/>
              </a:rPr>
              <a:t>Some of the variables that were analyzed were:</a:t>
            </a:r>
          </a:p>
          <a:p>
            <a:pPr>
              <a:lnSpc>
                <a:spcPct val="100000"/>
              </a:lnSpc>
              <a:spcBef>
                <a:spcPts val="1400"/>
              </a:spcBef>
            </a:pPr>
            <a:r>
              <a:rPr lang="en-US" sz="1200" dirty="0" smtClean="0">
                <a:latin typeface="Abadi"/>
              </a:rPr>
              <a:t>Flight </a:t>
            </a:r>
            <a:r>
              <a:rPr lang="en-US" sz="1200" dirty="0">
                <a:latin typeface="Abadi"/>
              </a:rPr>
              <a:t>Number vs. Launch </a:t>
            </a:r>
            <a:r>
              <a:rPr lang="en-US" sz="1200" dirty="0" smtClean="0">
                <a:latin typeface="Abadi"/>
              </a:rPr>
              <a:t>Site</a:t>
            </a:r>
          </a:p>
          <a:p>
            <a:pPr>
              <a:lnSpc>
                <a:spcPct val="100000"/>
              </a:lnSpc>
              <a:spcBef>
                <a:spcPts val="1400"/>
              </a:spcBef>
            </a:pPr>
            <a:r>
              <a:rPr lang="en-US" sz="1200" dirty="0" smtClean="0">
                <a:latin typeface="Abadi"/>
              </a:rPr>
              <a:t>Payload </a:t>
            </a:r>
            <a:r>
              <a:rPr lang="en-US" sz="1200" dirty="0">
                <a:latin typeface="Abadi"/>
              </a:rPr>
              <a:t>vs. </a:t>
            </a:r>
            <a:r>
              <a:rPr lang="en-US" sz="1200" dirty="0" smtClean="0">
                <a:latin typeface="Abadi"/>
              </a:rPr>
              <a:t>Launch Site</a:t>
            </a:r>
          </a:p>
          <a:p>
            <a:pPr>
              <a:lnSpc>
                <a:spcPct val="100000"/>
              </a:lnSpc>
              <a:spcBef>
                <a:spcPts val="1400"/>
              </a:spcBef>
            </a:pPr>
            <a:r>
              <a:rPr lang="en-US" sz="1200" dirty="0" smtClean="0">
                <a:latin typeface="Abadi"/>
              </a:rPr>
              <a:t>Flight Number </a:t>
            </a:r>
            <a:r>
              <a:rPr lang="en-US" sz="1200" dirty="0">
                <a:latin typeface="Abadi"/>
              </a:rPr>
              <a:t>vs. Orbit Type </a:t>
            </a:r>
          </a:p>
          <a:p>
            <a:pPr>
              <a:lnSpc>
                <a:spcPct val="100000"/>
              </a:lnSpc>
              <a:spcBef>
                <a:spcPts val="1400"/>
              </a:spcBef>
            </a:pPr>
            <a:r>
              <a:rPr lang="en-US" sz="1200" dirty="0" smtClean="0">
                <a:latin typeface="Abadi"/>
              </a:rPr>
              <a:t>Payload </a:t>
            </a:r>
            <a:r>
              <a:rPr lang="en-US" sz="1200" dirty="0">
                <a:latin typeface="Abadi"/>
              </a:rPr>
              <a:t>vs. Orbit </a:t>
            </a:r>
            <a:r>
              <a:rPr lang="en-US" sz="1200" dirty="0" smtClean="0">
                <a:latin typeface="Abadi"/>
              </a:rPr>
              <a:t>Type.</a:t>
            </a:r>
          </a:p>
          <a:p>
            <a:pPr marL="0" indent="0">
              <a:lnSpc>
                <a:spcPct val="100000"/>
              </a:lnSpc>
              <a:spcBef>
                <a:spcPts val="1400"/>
              </a:spcBef>
              <a:buNone/>
            </a:pPr>
            <a:r>
              <a:rPr lang="en-US" sz="1200" b="1" dirty="0" smtClean="0">
                <a:latin typeface="Abadi"/>
              </a:rPr>
              <a:t>Bar charts: </a:t>
            </a:r>
            <a:r>
              <a:rPr lang="en-US" sz="1200" dirty="0" smtClean="0">
                <a:latin typeface="Abadi"/>
              </a:rPr>
              <a:t>are </a:t>
            </a:r>
            <a:r>
              <a:rPr lang="en-US" sz="1200" dirty="0">
                <a:latin typeface="Abadi"/>
              </a:rPr>
              <a:t>used </a:t>
            </a:r>
            <a:r>
              <a:rPr lang="en-US" sz="1200" dirty="0" smtClean="0">
                <a:latin typeface="Abadi"/>
              </a:rPr>
              <a:t>to show </a:t>
            </a:r>
            <a:r>
              <a:rPr lang="en-US" sz="1200" dirty="0">
                <a:latin typeface="Abadi"/>
              </a:rPr>
              <a:t>comparisons among discrete </a:t>
            </a:r>
            <a:r>
              <a:rPr lang="en-US" sz="1200" dirty="0" smtClean="0">
                <a:latin typeface="Abadi"/>
              </a:rPr>
              <a:t>categories. They show </a:t>
            </a:r>
            <a:r>
              <a:rPr lang="en-US" sz="1200" dirty="0">
                <a:latin typeface="Abadi"/>
              </a:rPr>
              <a:t>the relationships among the categories and a measured </a:t>
            </a:r>
            <a:r>
              <a:rPr lang="en-US" sz="1200" dirty="0" smtClean="0">
                <a:latin typeface="Abadi"/>
              </a:rPr>
              <a:t>value. In this case bar charts were used to </a:t>
            </a:r>
            <a:r>
              <a:rPr lang="en-US" sz="1200" dirty="0">
                <a:latin typeface="Abadi"/>
              </a:rPr>
              <a:t>a</a:t>
            </a:r>
            <a:r>
              <a:rPr lang="en-US" sz="1200" dirty="0" smtClean="0">
                <a:latin typeface="Abadi"/>
              </a:rPr>
              <a:t>nalyze </a:t>
            </a:r>
            <a:r>
              <a:rPr lang="en-US" sz="1200" dirty="0">
                <a:latin typeface="Abadi"/>
              </a:rPr>
              <a:t>the </a:t>
            </a:r>
            <a:r>
              <a:rPr lang="en-US" sz="1200" dirty="0" smtClean="0">
                <a:latin typeface="Abadi"/>
              </a:rPr>
              <a:t>plotted </a:t>
            </a:r>
            <a:r>
              <a:rPr lang="en-US" sz="1200" dirty="0">
                <a:latin typeface="Abadi"/>
              </a:rPr>
              <a:t>bar chart try to find which orbits have high </a:t>
            </a:r>
            <a:r>
              <a:rPr lang="en-US" sz="1200" dirty="0" smtClean="0">
                <a:latin typeface="Abadi"/>
              </a:rPr>
              <a:t>success rate</a:t>
            </a:r>
          </a:p>
          <a:p>
            <a:pPr marL="0" indent="0">
              <a:lnSpc>
                <a:spcPct val="100000"/>
              </a:lnSpc>
              <a:spcBef>
                <a:spcPts val="1400"/>
              </a:spcBef>
              <a:buNone/>
            </a:pPr>
            <a:r>
              <a:rPr lang="en-US" sz="1200" b="1" dirty="0" smtClean="0">
                <a:latin typeface="Abadi"/>
              </a:rPr>
              <a:t>Line </a:t>
            </a:r>
            <a:r>
              <a:rPr lang="en-US" sz="1200" b="1" dirty="0">
                <a:latin typeface="Abadi"/>
              </a:rPr>
              <a:t>chart: </a:t>
            </a:r>
            <a:r>
              <a:rPr lang="en-US" sz="1200" dirty="0" smtClean="0">
                <a:latin typeface="Abadi"/>
              </a:rPr>
              <a:t>are </a:t>
            </a:r>
            <a:r>
              <a:rPr lang="en-US" sz="1200" dirty="0">
                <a:latin typeface="Abadi"/>
              </a:rPr>
              <a:t>useful for showing data trends over time. </a:t>
            </a:r>
            <a:r>
              <a:rPr lang="en-US" sz="1200" dirty="0" smtClean="0">
                <a:latin typeface="Abadi"/>
              </a:rPr>
              <a:t>For example, here it was used to show success rate </a:t>
            </a:r>
            <a:r>
              <a:rPr lang="en-US" sz="1200" dirty="0">
                <a:latin typeface="Abadi"/>
              </a:rPr>
              <a:t>over a certain number of </a:t>
            </a:r>
            <a:r>
              <a:rPr lang="en-US" sz="1200" dirty="0" smtClean="0">
                <a:latin typeface="Abadi"/>
              </a:rPr>
              <a:t>years</a:t>
            </a:r>
            <a:r>
              <a:rPr lang="en-US" sz="1200" dirty="0">
                <a:latin typeface="Abadi"/>
              </a:rPr>
              <a:t>.</a:t>
            </a:r>
          </a:p>
        </p:txBody>
      </p:sp>
      <p:pic>
        <p:nvPicPr>
          <p:cNvPr id="21506" name="Picture 2" descr="SpaceX Falcon 9 rocket shown off in unprecedented detail ahead of next US  Air Force launch"/>
          <p:cNvPicPr>
            <a:picLocks noChangeAspect="1" noChangeArrowheads="1"/>
          </p:cNvPicPr>
          <p:nvPr/>
        </p:nvPicPr>
        <p:blipFill rotWithShape="1">
          <a:blip r:embed="rId2">
            <a:extLst>
              <a:ext uri="{28A0092B-C50C-407E-A947-70E740481C1C}">
                <a14:useLocalDpi xmlns:a14="http://schemas.microsoft.com/office/drawing/2010/main" val="0"/>
              </a:ext>
            </a:extLst>
          </a:blip>
          <a:srcRect t="4938" b="9620"/>
          <a:stretch/>
        </p:blipFill>
        <p:spPr bwMode="auto">
          <a:xfrm>
            <a:off x="6078982" y="551793"/>
            <a:ext cx="6365266" cy="4319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7"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348785" y="2368549"/>
            <a:ext cx="5205120" cy="4351338"/>
          </a:xfrm>
          <a:prstGeom prst="rect">
            <a:avLst/>
          </a:prstGeom>
        </p:spPr>
        <p:txBody>
          <a:bodyPr lIns="91440" tIns="45720" rIns="91440" bIns="45720" anchor="t">
            <a:normAutofit/>
          </a:bodyPr>
          <a:lstStyle/>
          <a:p>
            <a:r>
              <a:rPr lang="en-US" sz="1200" dirty="0" smtClean="0">
                <a:latin typeface="Abadi"/>
              </a:rPr>
              <a:t>Names </a:t>
            </a:r>
            <a:r>
              <a:rPr lang="en-US" sz="1200" dirty="0">
                <a:latin typeface="Abadi"/>
              </a:rPr>
              <a:t>of unique launch </a:t>
            </a:r>
            <a:r>
              <a:rPr lang="en-US" sz="1200" dirty="0" smtClean="0">
                <a:latin typeface="Abadi"/>
              </a:rPr>
              <a:t>sites</a:t>
            </a:r>
          </a:p>
          <a:p>
            <a:r>
              <a:rPr lang="en-US" sz="1200" dirty="0" smtClean="0">
                <a:latin typeface="Abadi"/>
              </a:rPr>
              <a:t>5 </a:t>
            </a:r>
            <a:r>
              <a:rPr lang="en-US" sz="1200" dirty="0">
                <a:latin typeface="Abadi"/>
              </a:rPr>
              <a:t>records where launch site begins with ‘</a:t>
            </a:r>
            <a:r>
              <a:rPr lang="en-US" sz="1200" dirty="0" smtClean="0">
                <a:latin typeface="Abadi"/>
              </a:rPr>
              <a:t>CCA’</a:t>
            </a:r>
          </a:p>
          <a:p>
            <a:r>
              <a:rPr lang="en-US" sz="1200" dirty="0" smtClean="0">
                <a:latin typeface="Abadi"/>
              </a:rPr>
              <a:t>Total </a:t>
            </a:r>
            <a:r>
              <a:rPr lang="en-US" sz="1200" dirty="0">
                <a:latin typeface="Abadi"/>
              </a:rPr>
              <a:t>payload mass carried by boosters launched by NASA (</a:t>
            </a:r>
            <a:r>
              <a:rPr lang="en-US" sz="1200" dirty="0" smtClean="0">
                <a:latin typeface="Abadi"/>
              </a:rPr>
              <a:t>CRS)</a:t>
            </a:r>
          </a:p>
          <a:p>
            <a:r>
              <a:rPr lang="en-US" sz="1200" dirty="0" smtClean="0">
                <a:latin typeface="Abadi"/>
              </a:rPr>
              <a:t>Average </a:t>
            </a:r>
            <a:r>
              <a:rPr lang="en-US" sz="1200" dirty="0">
                <a:latin typeface="Abadi"/>
              </a:rPr>
              <a:t>payload mass carried by booster version F9 v1.1</a:t>
            </a:r>
            <a:r>
              <a:rPr lang="en-US" sz="1200" dirty="0" smtClean="0">
                <a:latin typeface="Abadi"/>
              </a:rPr>
              <a:t>.</a:t>
            </a:r>
          </a:p>
          <a:p>
            <a:r>
              <a:rPr lang="en-US" sz="1200" dirty="0" smtClean="0">
                <a:latin typeface="Abadi"/>
              </a:rPr>
              <a:t>Date </a:t>
            </a:r>
            <a:r>
              <a:rPr lang="en-US" sz="1200" dirty="0">
                <a:latin typeface="Abadi"/>
              </a:rPr>
              <a:t>of first successful landing on ground </a:t>
            </a:r>
            <a:r>
              <a:rPr lang="en-US" sz="1200" dirty="0" smtClean="0">
                <a:latin typeface="Abadi"/>
              </a:rPr>
              <a:t>pad</a:t>
            </a:r>
          </a:p>
          <a:p>
            <a:r>
              <a:rPr lang="en-US" sz="1200" dirty="0" smtClean="0">
                <a:latin typeface="Abadi"/>
              </a:rPr>
              <a:t>Names </a:t>
            </a:r>
            <a:r>
              <a:rPr lang="en-US" sz="1200" dirty="0">
                <a:latin typeface="Abadi"/>
              </a:rPr>
              <a:t>of boosters which had success landing on drone ship and have payload mass greater than 4,000 but less than </a:t>
            </a:r>
            <a:r>
              <a:rPr lang="en-US" sz="1200" dirty="0" smtClean="0">
                <a:latin typeface="Abadi"/>
              </a:rPr>
              <a:t>6,000</a:t>
            </a:r>
          </a:p>
          <a:p>
            <a:r>
              <a:rPr lang="en-US" sz="1200" dirty="0" smtClean="0">
                <a:latin typeface="Abadi"/>
              </a:rPr>
              <a:t>Total </a:t>
            </a:r>
            <a:r>
              <a:rPr lang="en-US" sz="1200" dirty="0">
                <a:latin typeface="Abadi"/>
              </a:rPr>
              <a:t>number of successful and failed </a:t>
            </a:r>
            <a:r>
              <a:rPr lang="en-US" sz="1200" dirty="0" smtClean="0">
                <a:latin typeface="Abadi"/>
              </a:rPr>
              <a:t>missions</a:t>
            </a:r>
          </a:p>
          <a:p>
            <a:r>
              <a:rPr lang="en-US" sz="1200" dirty="0" smtClean="0">
                <a:latin typeface="Abadi"/>
              </a:rPr>
              <a:t>Names </a:t>
            </a:r>
            <a:r>
              <a:rPr lang="en-US" sz="1200" dirty="0">
                <a:latin typeface="Abadi"/>
              </a:rPr>
              <a:t>of booster versions which have carried the max </a:t>
            </a:r>
            <a:r>
              <a:rPr lang="en-US" sz="1200" dirty="0" smtClean="0">
                <a:latin typeface="Abadi"/>
              </a:rPr>
              <a:t>payload</a:t>
            </a:r>
          </a:p>
          <a:p>
            <a:r>
              <a:rPr lang="en-US" sz="1200" dirty="0" smtClean="0">
                <a:latin typeface="Abadi"/>
              </a:rPr>
              <a:t>Failed </a:t>
            </a:r>
            <a:r>
              <a:rPr lang="en-US" sz="1200" dirty="0">
                <a:latin typeface="Abadi"/>
              </a:rPr>
              <a:t>landing outcomes on drone ship, their booster version and launch site for the months in the year </a:t>
            </a:r>
            <a:r>
              <a:rPr lang="en-US" sz="1200" dirty="0" smtClean="0">
                <a:latin typeface="Abadi"/>
              </a:rPr>
              <a:t>2015</a:t>
            </a:r>
          </a:p>
          <a:p>
            <a:r>
              <a:rPr lang="en-US" sz="1200" dirty="0" smtClean="0">
                <a:latin typeface="Abadi"/>
              </a:rPr>
              <a:t>Count </a:t>
            </a:r>
            <a:r>
              <a:rPr lang="en-US" sz="1200" dirty="0">
                <a:latin typeface="Abadi"/>
              </a:rPr>
              <a:t>of landing outcomes between 2010-06-04 and 2017-03-20 (</a:t>
            </a:r>
            <a:r>
              <a:rPr lang="en-US" sz="1200" dirty="0" err="1">
                <a:latin typeface="Abadi"/>
              </a:rPr>
              <a:t>desc</a:t>
            </a:r>
            <a:r>
              <a:rPr lang="en-US" sz="1200" dirty="0">
                <a:latin typeface="Abadi"/>
              </a:rPr>
              <a:t>)</a:t>
            </a:r>
            <a:endParaRPr lang="en-US" sz="1200" dirty="0">
              <a:latin typeface="Abadi"/>
            </a:endParaRPr>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346905" y="569300"/>
            <a:ext cx="10515600" cy="6181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EDA with SQL</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346905" y="1276754"/>
            <a:ext cx="5770117" cy="793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latin typeface="Arial Rounded MT Bold" panose="020F0704030504030204" pitchFamily="34" charset="0"/>
              </a:rPr>
              <a:t>List of the SQL queries and lists that were used on the dataset:</a:t>
            </a:r>
            <a:endParaRPr lang="en-US" dirty="0" smtClean="0"/>
          </a:p>
          <a:p>
            <a:endParaRPr lang="en-US" dirty="0"/>
          </a:p>
        </p:txBody>
      </p:sp>
      <p:pic>
        <p:nvPicPr>
          <p:cNvPr id="22530" name="Picture 2" descr="SpaceX gearing up for Falcon Heavy's second national security launch -  Space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022" y="585948"/>
            <a:ext cx="6525884" cy="4351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7"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315310" y="652950"/>
            <a:ext cx="5780690" cy="8489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I</a:t>
            </a:r>
            <a:r>
              <a:rPr lang="en-US" dirty="0" smtClean="0">
                <a:solidFill>
                  <a:schemeClr val="tx2"/>
                </a:solidFill>
                <a:latin typeface="Adobe Gothic Std B" panose="020B0800000000000000" pitchFamily="34" charset="-128"/>
                <a:ea typeface="Adobe Gothic Std B" panose="020B0800000000000000" pitchFamily="34" charset="-128"/>
              </a:rPr>
              <a:t>nteractive </a:t>
            </a:r>
            <a:r>
              <a:rPr lang="en-US" dirty="0">
                <a:solidFill>
                  <a:schemeClr val="tx2"/>
                </a:solidFill>
                <a:latin typeface="Adobe Gothic Std B" panose="020B0800000000000000" pitchFamily="34" charset="-128"/>
                <a:ea typeface="Adobe Gothic Std B" panose="020B0800000000000000" pitchFamily="34" charset="-128"/>
              </a:rPr>
              <a:t>Map with Folium</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315310" y="2187575"/>
            <a:ext cx="5580993"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smtClean="0">
                <a:latin typeface="Abadi"/>
              </a:rPr>
              <a:t>Marking </a:t>
            </a:r>
            <a:r>
              <a:rPr lang="en-US" sz="1200" b="1" dirty="0">
                <a:latin typeface="Abadi"/>
              </a:rPr>
              <a:t>launch </a:t>
            </a:r>
            <a:r>
              <a:rPr lang="en-US" sz="1200" b="1" dirty="0" smtClean="0">
                <a:latin typeface="Abadi"/>
              </a:rPr>
              <a:t>sites</a:t>
            </a:r>
          </a:p>
          <a:p>
            <a:pPr marL="0" indent="0">
              <a:buNone/>
            </a:pPr>
            <a:r>
              <a:rPr lang="en-US" sz="1200" dirty="0" smtClean="0">
                <a:latin typeface="Abadi"/>
              </a:rPr>
              <a:t>by using location </a:t>
            </a:r>
            <a:r>
              <a:rPr lang="en-US" sz="1200" dirty="0">
                <a:latin typeface="Abadi"/>
              </a:rPr>
              <a:t>on </a:t>
            </a:r>
            <a:r>
              <a:rPr lang="en-US" sz="1200" dirty="0" smtClean="0">
                <a:latin typeface="Abadi"/>
              </a:rPr>
              <a:t>the </a:t>
            </a:r>
            <a:r>
              <a:rPr lang="en-US" sz="1200" dirty="0">
                <a:latin typeface="Abadi"/>
              </a:rPr>
              <a:t>map using site's latitude and longitude </a:t>
            </a:r>
            <a:r>
              <a:rPr lang="en-US" sz="1200" dirty="0" smtClean="0">
                <a:latin typeface="Abadi"/>
              </a:rPr>
              <a:t>coordinates, a </a:t>
            </a:r>
            <a:r>
              <a:rPr lang="en-US" sz="1200" dirty="0">
                <a:latin typeface="Abadi"/>
              </a:rPr>
              <a:t>highlighted </a:t>
            </a:r>
            <a:r>
              <a:rPr lang="en-US" sz="1200" dirty="0" smtClean="0">
                <a:latin typeface="Abadi"/>
              </a:rPr>
              <a:t>yellow circle </a:t>
            </a:r>
            <a:r>
              <a:rPr lang="en-US" sz="1200" dirty="0">
                <a:latin typeface="Abadi"/>
              </a:rPr>
              <a:t>area with a text label on a specific </a:t>
            </a:r>
            <a:r>
              <a:rPr lang="en-US" sz="1200" dirty="0" smtClean="0">
                <a:latin typeface="Abadi"/>
              </a:rPr>
              <a:t>coordinate of the launch was added</a:t>
            </a:r>
            <a:r>
              <a:rPr lang="en-US" sz="1200" dirty="0">
                <a:latin typeface="Abadi"/>
              </a:rPr>
              <a:t>.</a:t>
            </a:r>
            <a:endParaRPr lang="en-US" sz="1200" b="1" dirty="0">
              <a:latin typeface="Abadi"/>
            </a:endParaRPr>
          </a:p>
          <a:p>
            <a:pPr marL="0" indent="0">
              <a:buFont typeface="Arial" panose="020B0604020202020204" pitchFamily="34" charset="0"/>
              <a:buNone/>
            </a:pPr>
            <a:endParaRPr lang="en-US" sz="1200" dirty="0" smtClean="0">
              <a:latin typeface="Abadi"/>
            </a:endParaRPr>
          </a:p>
          <a:p>
            <a:pPr marL="0" indent="0">
              <a:buNone/>
            </a:pPr>
            <a:r>
              <a:rPr lang="en-US" sz="1200" b="1" dirty="0" smtClean="0">
                <a:latin typeface="Abadi"/>
              </a:rPr>
              <a:t>Succeeded and failed launches </a:t>
            </a:r>
          </a:p>
          <a:p>
            <a:pPr marL="0" indent="0">
              <a:buNone/>
            </a:pPr>
            <a:r>
              <a:rPr lang="en-US" sz="1200" dirty="0" smtClean="0">
                <a:latin typeface="Abadi"/>
              </a:rPr>
              <a:t>by </a:t>
            </a:r>
            <a:r>
              <a:rPr lang="en-US" sz="1200" dirty="0">
                <a:latin typeface="Abadi"/>
              </a:rPr>
              <a:t>adding </a:t>
            </a:r>
            <a:r>
              <a:rPr lang="en-US" sz="1200" dirty="0">
                <a:latin typeface="Abadi"/>
              </a:rPr>
              <a:t>color-labeled markers in marker clusters </a:t>
            </a:r>
            <a:r>
              <a:rPr lang="en-US" sz="1200" dirty="0" smtClean="0">
                <a:latin typeface="Abadi"/>
              </a:rPr>
              <a:t>for </a:t>
            </a:r>
            <a:r>
              <a:rPr lang="en-US" sz="1200" dirty="0">
                <a:latin typeface="Abadi"/>
              </a:rPr>
              <a:t>each </a:t>
            </a:r>
            <a:r>
              <a:rPr lang="en-US" sz="1200" dirty="0" smtClean="0">
                <a:latin typeface="Abadi"/>
              </a:rPr>
              <a:t>site, it is easily to </a:t>
            </a:r>
            <a:r>
              <a:rPr lang="en-US" sz="1200" dirty="0">
                <a:latin typeface="Abadi"/>
              </a:rPr>
              <a:t>identify </a:t>
            </a:r>
            <a:r>
              <a:rPr lang="en-US" sz="1200" dirty="0">
                <a:latin typeface="Abadi"/>
              </a:rPr>
              <a:t>successful (green) and unsuccessful (red) launches at each launch site to show which launch sites have high success </a:t>
            </a:r>
            <a:r>
              <a:rPr lang="en-US" sz="1200" dirty="0" smtClean="0">
                <a:latin typeface="Abadi"/>
              </a:rPr>
              <a:t>rates</a:t>
            </a:r>
          </a:p>
          <a:p>
            <a:pPr marL="0" indent="0">
              <a:buNone/>
            </a:pPr>
            <a:endParaRPr lang="en-US" sz="1200" dirty="0">
              <a:latin typeface="Abadi"/>
            </a:endParaRPr>
          </a:p>
          <a:p>
            <a:pPr marL="0" indent="0">
              <a:buNone/>
            </a:pPr>
            <a:r>
              <a:rPr lang="en-US" sz="1200" b="1" dirty="0" smtClean="0">
                <a:latin typeface="Abadi"/>
              </a:rPr>
              <a:t>Calculate</a:t>
            </a:r>
            <a:r>
              <a:rPr lang="es-AR" sz="1200" b="1" dirty="0" smtClean="0">
                <a:latin typeface="Abadi"/>
              </a:rPr>
              <a:t> </a:t>
            </a:r>
            <a:r>
              <a:rPr lang="es-AR" sz="1200" b="1" dirty="0" err="1" smtClean="0">
                <a:latin typeface="Abadi"/>
              </a:rPr>
              <a:t>the</a:t>
            </a:r>
            <a:r>
              <a:rPr lang="es-AR" sz="1200" b="1" dirty="0" smtClean="0">
                <a:latin typeface="Abadi"/>
              </a:rPr>
              <a:t> </a:t>
            </a:r>
            <a:r>
              <a:rPr lang="en-US" sz="1200" b="1" dirty="0" smtClean="0">
                <a:latin typeface="Abadi"/>
              </a:rPr>
              <a:t>distances</a:t>
            </a:r>
            <a:r>
              <a:rPr lang="es-AR" sz="1200" b="1" dirty="0" smtClean="0">
                <a:latin typeface="Abadi"/>
              </a:rPr>
              <a:t> </a:t>
            </a:r>
            <a:r>
              <a:rPr lang="en-US" sz="1200" b="1" dirty="0" smtClean="0">
                <a:latin typeface="Abadi"/>
              </a:rPr>
              <a:t>between a launch site to its proximities</a:t>
            </a:r>
            <a:endParaRPr lang="es-AR" sz="1200" b="1" dirty="0" smtClean="0">
              <a:latin typeface="Abadi"/>
            </a:endParaRPr>
          </a:p>
          <a:p>
            <a:pPr marL="0" indent="0">
              <a:buNone/>
            </a:pPr>
            <a:r>
              <a:rPr lang="en-US" sz="1200" dirty="0" smtClean="0">
                <a:latin typeface="Abadi"/>
              </a:rPr>
              <a:t>by adding colored lines to show distance between launch sites and its proximity to the nearest coastline, railway, highway, and city using latitudes an longitudes to locate them</a:t>
            </a:r>
            <a:endParaRPr lang="en-US" sz="1200" dirty="0">
              <a:latin typeface="Abadi"/>
            </a:endParaRPr>
          </a:p>
        </p:txBody>
      </p:sp>
      <p:pic>
        <p:nvPicPr>
          <p:cNvPr id="23556" name="Picture 4" descr="Crew Dragon “Resilience” meets Falcon 9 rocket at Florida spaceport –  Spaceflight N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38650"/>
            <a:ext cx="6474372" cy="4316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8"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338210" y="2330188"/>
            <a:ext cx="5672171" cy="2564796"/>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200" b="1" dirty="0">
                <a:latin typeface="Abadi"/>
              </a:rPr>
              <a:t>Dropdown List with Launch </a:t>
            </a:r>
            <a:r>
              <a:rPr lang="en-US" sz="1200" b="1" dirty="0" smtClean="0">
                <a:latin typeface="Abadi"/>
              </a:rPr>
              <a:t>Sites: </a:t>
            </a:r>
            <a:r>
              <a:rPr lang="en-US" sz="1200" dirty="0" smtClean="0">
                <a:latin typeface="Abadi"/>
              </a:rPr>
              <a:t>allows the </a:t>
            </a:r>
            <a:r>
              <a:rPr lang="en-US" sz="1200" dirty="0">
                <a:latin typeface="Abadi"/>
              </a:rPr>
              <a:t>user to select all launch sites or a certain launch </a:t>
            </a:r>
            <a:r>
              <a:rPr lang="en-US" sz="1200" dirty="0" smtClean="0">
                <a:latin typeface="Abadi"/>
              </a:rPr>
              <a:t>site.</a:t>
            </a:r>
          </a:p>
          <a:p>
            <a:pPr marL="0" indent="0">
              <a:lnSpc>
                <a:spcPct val="100000"/>
              </a:lnSpc>
              <a:spcBef>
                <a:spcPts val="1400"/>
              </a:spcBef>
              <a:buNone/>
            </a:pPr>
            <a:r>
              <a:rPr lang="en-US" sz="1200" b="1" dirty="0">
                <a:latin typeface="Abadi"/>
              </a:rPr>
              <a:t>Pie Chart Showing Successful </a:t>
            </a:r>
            <a:r>
              <a:rPr lang="en-US" sz="1200" b="1" dirty="0" smtClean="0">
                <a:latin typeface="Abadi"/>
              </a:rPr>
              <a:t>Launches: </a:t>
            </a:r>
            <a:r>
              <a:rPr lang="en-US" sz="1200" dirty="0" smtClean="0">
                <a:latin typeface="Abadi"/>
              </a:rPr>
              <a:t>allows the </a:t>
            </a:r>
            <a:r>
              <a:rPr lang="en-US" sz="1200" dirty="0">
                <a:latin typeface="Abadi"/>
              </a:rPr>
              <a:t>user to see </a:t>
            </a:r>
            <a:r>
              <a:rPr lang="en-US" sz="1200" dirty="0" smtClean="0">
                <a:latin typeface="Abadi"/>
              </a:rPr>
              <a:t>all successful </a:t>
            </a:r>
            <a:r>
              <a:rPr lang="en-US" sz="1200" dirty="0">
                <a:latin typeface="Abadi"/>
              </a:rPr>
              <a:t>and unsuccessful launches as a percent of the </a:t>
            </a:r>
            <a:r>
              <a:rPr lang="en-US" sz="1200" dirty="0" smtClean="0">
                <a:latin typeface="Abadi"/>
              </a:rPr>
              <a:t>success </a:t>
            </a:r>
            <a:r>
              <a:rPr lang="en-US" sz="1200" dirty="0">
                <a:latin typeface="Abadi"/>
              </a:rPr>
              <a:t>rate </a:t>
            </a:r>
            <a:r>
              <a:rPr lang="en-US" sz="1200" dirty="0" smtClean="0">
                <a:latin typeface="Abadi"/>
              </a:rPr>
              <a:t>of each site.</a:t>
            </a:r>
          </a:p>
          <a:p>
            <a:pPr marL="0" indent="0">
              <a:lnSpc>
                <a:spcPct val="100000"/>
              </a:lnSpc>
              <a:spcBef>
                <a:spcPts val="1400"/>
              </a:spcBef>
              <a:buNone/>
            </a:pPr>
            <a:r>
              <a:rPr lang="en-US" sz="1200" b="1" dirty="0" smtClean="0">
                <a:latin typeface="Abadi"/>
              </a:rPr>
              <a:t>Slider </a:t>
            </a:r>
            <a:r>
              <a:rPr lang="en-US" sz="1200" b="1" dirty="0">
                <a:latin typeface="Abadi"/>
              </a:rPr>
              <a:t>of Payload Mass </a:t>
            </a:r>
            <a:r>
              <a:rPr lang="en-US" sz="1200" b="1" dirty="0" smtClean="0">
                <a:latin typeface="Abadi"/>
              </a:rPr>
              <a:t>Range: </a:t>
            </a:r>
            <a:r>
              <a:rPr lang="en-US" sz="1200" dirty="0" smtClean="0">
                <a:latin typeface="Abadi"/>
              </a:rPr>
              <a:t>allows the user </a:t>
            </a:r>
            <a:r>
              <a:rPr lang="en-US" sz="1200" dirty="0">
                <a:latin typeface="Abadi"/>
              </a:rPr>
              <a:t>to select payload mass range </a:t>
            </a:r>
            <a:endParaRPr lang="en-US" sz="1200" dirty="0" smtClean="0">
              <a:latin typeface="Abadi"/>
            </a:endParaRPr>
          </a:p>
          <a:p>
            <a:pPr marL="0" indent="0">
              <a:lnSpc>
                <a:spcPct val="100000"/>
              </a:lnSpc>
              <a:spcBef>
                <a:spcPts val="1400"/>
              </a:spcBef>
              <a:buNone/>
            </a:pPr>
            <a:r>
              <a:rPr lang="en-US" sz="1200" b="1" dirty="0" smtClean="0">
                <a:latin typeface="Abadi"/>
              </a:rPr>
              <a:t>Scatter </a:t>
            </a:r>
            <a:r>
              <a:rPr lang="en-US" sz="1200" b="1" dirty="0">
                <a:latin typeface="Abadi"/>
              </a:rPr>
              <a:t>Chart Showing Payload Mass vs. Success Rate by Booster </a:t>
            </a:r>
            <a:r>
              <a:rPr lang="en-US" sz="1200" b="1" dirty="0" smtClean="0">
                <a:latin typeface="Abadi"/>
              </a:rPr>
              <a:t>Version: </a:t>
            </a:r>
            <a:r>
              <a:rPr lang="en-US" sz="1200" dirty="0" smtClean="0">
                <a:latin typeface="Abadi"/>
              </a:rPr>
              <a:t>allows </a:t>
            </a:r>
            <a:r>
              <a:rPr lang="en-US" sz="1200" dirty="0">
                <a:latin typeface="Abadi"/>
              </a:rPr>
              <a:t>user </a:t>
            </a:r>
            <a:r>
              <a:rPr lang="en-US" sz="1200" dirty="0" smtClean="0">
                <a:latin typeface="Abadi"/>
              </a:rPr>
              <a:t>to </a:t>
            </a:r>
            <a:r>
              <a:rPr lang="en-US" sz="1200" dirty="0">
                <a:latin typeface="Abadi"/>
              </a:rPr>
              <a:t>visualize how different variables affect the landing </a:t>
            </a:r>
            <a:r>
              <a:rPr lang="en-US" sz="1200" dirty="0" smtClean="0">
                <a:latin typeface="Abadi"/>
              </a:rPr>
              <a:t>outcomes.</a:t>
            </a:r>
            <a:endParaRPr lang="en-US" sz="1200" dirty="0">
              <a:latin typeface="Abadi"/>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338211" y="550660"/>
            <a:ext cx="10515600" cy="752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2"/>
                </a:solidFill>
                <a:latin typeface="Adobe Gothic Std B" panose="020B0800000000000000" pitchFamily="34" charset="-128"/>
                <a:ea typeface="Adobe Gothic Std B" panose="020B0800000000000000" pitchFamily="34" charset="-128"/>
              </a:rPr>
              <a:t>Dashboard </a:t>
            </a:r>
            <a:r>
              <a:rPr lang="en-US" dirty="0">
                <a:solidFill>
                  <a:schemeClr val="tx2"/>
                </a:solidFill>
                <a:latin typeface="Adobe Gothic Std B" panose="020B0800000000000000" pitchFamily="34" charset="-128"/>
                <a:ea typeface="Adobe Gothic Std B" panose="020B0800000000000000" pitchFamily="34" charset="-128"/>
              </a:rPr>
              <a:t>with Plotly Dash</a:t>
            </a:r>
          </a:p>
        </p:txBody>
      </p:sp>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338211" y="1395412"/>
            <a:ext cx="4195689" cy="6254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400" dirty="0" smtClean="0">
                <a:latin typeface="Arial Rounded MT Bold" panose="020F0704030504030204" pitchFamily="34" charset="0"/>
              </a:rPr>
              <a:t>The dashboard contains: </a:t>
            </a:r>
            <a:endParaRPr lang="en-US" sz="2400" dirty="0">
              <a:latin typeface="Arial Rounded MT Bold" panose="020F0704030504030204" pitchFamily="34" charset="0"/>
            </a:endParaRPr>
          </a:p>
        </p:txBody>
      </p:sp>
      <p:pic>
        <p:nvPicPr>
          <p:cNvPr id="24584" name="Picture 8" descr="SpaceX ready to put rocket reuse vision to the test – Spaceflight N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724" y="538650"/>
            <a:ext cx="6531236" cy="43563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1"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363611" y="564798"/>
            <a:ext cx="5748411" cy="12386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Predictive Analysis (Classification)</a:t>
            </a:r>
          </a:p>
        </p:txBody>
      </p:sp>
      <p:sp>
        <p:nvSpPr>
          <p:cNvPr id="7" name="Rectangle 2"/>
          <p:cNvSpPr>
            <a:spLocks noChangeArrowheads="1"/>
          </p:cNvSpPr>
          <p:nvPr/>
        </p:nvSpPr>
        <p:spPr bwMode="auto">
          <a:xfrm>
            <a:off x="274711" y="2264887"/>
            <a:ext cx="5588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AR" sz="1200" b="0" i="0" u="none" strike="noStrike" cap="none" normalizeH="0" baseline="0" dirty="0" err="1" smtClean="0">
                <a:ln>
                  <a:noFill/>
                </a:ln>
                <a:solidFill>
                  <a:schemeClr val="tx1"/>
                </a:solidFill>
                <a:effectLst/>
                <a:latin typeface="Abadi"/>
              </a:rPr>
              <a:t>Create</a:t>
            </a:r>
            <a:r>
              <a:rPr kumimoji="0" lang="es-AR" sz="1200" b="0" i="0" u="none" strike="noStrike" cap="none" normalizeH="0" baseline="0" dirty="0" smtClean="0">
                <a:ln>
                  <a:noFill/>
                </a:ln>
                <a:solidFill>
                  <a:schemeClr val="tx1"/>
                </a:solidFill>
                <a:effectLst/>
                <a:latin typeface="Abadi"/>
              </a:rPr>
              <a:t> a </a:t>
            </a:r>
            <a:r>
              <a:rPr kumimoji="0" lang="es-AR" sz="1200" b="0" i="0" u="none" strike="noStrike" cap="none" normalizeH="0" baseline="0" dirty="0" err="1" smtClean="0">
                <a:ln>
                  <a:noFill/>
                </a:ln>
                <a:solidFill>
                  <a:schemeClr val="tx1"/>
                </a:solidFill>
                <a:effectLst/>
                <a:latin typeface="Abadi"/>
              </a:rPr>
              <a:t>NumPy</a:t>
            </a:r>
            <a:r>
              <a:rPr kumimoji="0" lang="es-AR" sz="1200" b="0" i="0" u="none" strike="noStrike" cap="none" normalizeH="0" baseline="0" dirty="0" smtClean="0">
                <a:ln>
                  <a:noFill/>
                </a:ln>
                <a:solidFill>
                  <a:schemeClr val="tx1"/>
                </a:solidFill>
                <a:effectLst/>
                <a:latin typeface="Abadi"/>
              </a:rPr>
              <a:t> </a:t>
            </a:r>
            <a:r>
              <a:rPr kumimoji="0" lang="es-AR" sz="1200" b="0" i="0" u="none" strike="noStrike" cap="none" normalizeH="0" baseline="0" dirty="0" err="1" smtClean="0">
                <a:ln>
                  <a:noFill/>
                </a:ln>
                <a:solidFill>
                  <a:schemeClr val="tx1"/>
                </a:solidFill>
                <a:effectLst/>
                <a:latin typeface="Abadi"/>
              </a:rPr>
              <a:t>array</a:t>
            </a:r>
            <a:r>
              <a:rPr kumimoji="0" lang="es-AR" sz="1200" b="0" i="0" u="none" strike="noStrike" cap="none" normalizeH="0" baseline="0" dirty="0" smtClean="0">
                <a:ln>
                  <a:noFill/>
                </a:ln>
                <a:solidFill>
                  <a:schemeClr val="tx1"/>
                </a:solidFill>
                <a:effectLst/>
                <a:latin typeface="Abadi"/>
              </a:rPr>
              <a:t> </a:t>
            </a:r>
            <a:r>
              <a:rPr kumimoji="0" lang="es-AR" sz="1200" b="0" i="0" u="none" strike="noStrike" cap="none" normalizeH="0" baseline="0" dirty="0" err="1" smtClean="0">
                <a:ln>
                  <a:noFill/>
                </a:ln>
                <a:solidFill>
                  <a:schemeClr val="tx1"/>
                </a:solidFill>
                <a:effectLst/>
                <a:latin typeface="Abadi"/>
              </a:rPr>
              <a:t>from</a:t>
            </a:r>
            <a:r>
              <a:rPr kumimoji="0" lang="es-AR" sz="1200" b="0" i="0" u="none" strike="noStrike" cap="none" normalizeH="0" baseline="0" dirty="0" smtClean="0">
                <a:ln>
                  <a:noFill/>
                </a:ln>
                <a:solidFill>
                  <a:schemeClr val="tx1"/>
                </a:solidFill>
                <a:effectLst/>
                <a:latin typeface="Abadi"/>
              </a:rPr>
              <a:t> </a:t>
            </a:r>
            <a:r>
              <a:rPr kumimoji="0" lang="es-AR" sz="1200" b="0" i="0" u="none" strike="noStrike" cap="none" normalizeH="0" baseline="0" dirty="0" err="1" smtClean="0">
                <a:ln>
                  <a:noFill/>
                </a:ln>
                <a:solidFill>
                  <a:schemeClr val="tx1"/>
                </a:solidFill>
                <a:effectLst/>
                <a:latin typeface="Abadi"/>
              </a:rPr>
              <a:t>the</a:t>
            </a:r>
            <a:r>
              <a:rPr kumimoji="0" lang="es-AR" sz="1200" b="0" i="0" u="none" strike="noStrike" cap="none" normalizeH="0" baseline="0" dirty="0" smtClean="0">
                <a:ln>
                  <a:noFill/>
                </a:ln>
                <a:solidFill>
                  <a:schemeClr val="tx1"/>
                </a:solidFill>
                <a:effectLst/>
                <a:latin typeface="Abadi"/>
              </a:rPr>
              <a:t> </a:t>
            </a:r>
            <a:r>
              <a:rPr kumimoji="0" lang="es-AR" sz="1200" b="0" i="0" u="none" strike="noStrike" cap="none" normalizeH="0" baseline="0" dirty="0" err="1" smtClean="0">
                <a:ln>
                  <a:noFill/>
                </a:ln>
                <a:solidFill>
                  <a:schemeClr val="tx1"/>
                </a:solidFill>
                <a:effectLst/>
                <a:latin typeface="Abadi"/>
              </a:rPr>
              <a:t>column</a:t>
            </a:r>
            <a:r>
              <a:rPr kumimoji="0" lang="es-AR" sz="1200" b="0" i="0" u="none" strike="noStrike" cap="none" normalizeH="0" baseline="0" dirty="0" smtClean="0">
                <a:ln>
                  <a:noFill/>
                </a:ln>
                <a:solidFill>
                  <a:schemeClr val="tx1"/>
                </a:solidFill>
                <a:effectLst/>
                <a:latin typeface="Abadi"/>
              </a:rPr>
              <a:t> </a:t>
            </a:r>
            <a:r>
              <a:rPr kumimoji="0" lang="es-AR" sz="1200" b="0" i="0" u="none" strike="noStrike" cap="none" normalizeH="0" baseline="0" dirty="0" err="1" smtClean="0">
                <a:ln>
                  <a:noFill/>
                </a:ln>
                <a:solidFill>
                  <a:schemeClr val="tx1"/>
                </a:solidFill>
                <a:effectLst/>
                <a:latin typeface="Abadi"/>
              </a:rPr>
              <a:t>Class</a:t>
            </a:r>
            <a:r>
              <a:rPr kumimoji="0" lang="es-AR" sz="1200" b="0" i="0" u="none" strike="noStrike" cap="none" normalizeH="0" baseline="0" dirty="0" smtClean="0">
                <a:ln>
                  <a:noFill/>
                </a:ln>
                <a:solidFill>
                  <a:schemeClr val="tx1"/>
                </a:solidFill>
                <a:effectLst/>
                <a:latin typeface="Abadi"/>
              </a:rPr>
              <a:t> in data</a:t>
            </a:r>
          </a:p>
          <a:p>
            <a:pPr marL="285750" lvl="0" indent="-285750">
              <a:buFont typeface="Arial" panose="020B0604020202020204" pitchFamily="34" charset="0"/>
              <a:buChar char="•"/>
            </a:pPr>
            <a:r>
              <a:rPr lang="es-AR" sz="1200" dirty="0" err="1">
                <a:latin typeface="Abadi"/>
              </a:rPr>
              <a:t>Standardize</a:t>
            </a:r>
            <a:r>
              <a:rPr lang="es-AR" sz="1200" dirty="0">
                <a:latin typeface="Abadi"/>
              </a:rPr>
              <a:t> </a:t>
            </a:r>
            <a:r>
              <a:rPr lang="es-AR" sz="1200" dirty="0" err="1">
                <a:latin typeface="Abadi"/>
              </a:rPr>
              <a:t>the</a:t>
            </a:r>
            <a:r>
              <a:rPr lang="es-AR" sz="1200" dirty="0">
                <a:latin typeface="Abadi"/>
              </a:rPr>
              <a:t> </a:t>
            </a:r>
            <a:r>
              <a:rPr lang="es-AR" sz="1200" dirty="0" smtClean="0">
                <a:latin typeface="Abadi"/>
              </a:rPr>
              <a:t>data. </a:t>
            </a:r>
            <a:r>
              <a:rPr lang="en-US" sz="1200" dirty="0">
                <a:latin typeface="Abadi"/>
              </a:rPr>
              <a:t>Fit and transform the </a:t>
            </a:r>
            <a:r>
              <a:rPr lang="en-US" sz="1200" dirty="0" smtClean="0">
                <a:latin typeface="Abadi"/>
              </a:rPr>
              <a:t>data.</a:t>
            </a:r>
          </a:p>
          <a:p>
            <a:pPr marL="285750" lvl="0" indent="-285750">
              <a:buFont typeface="Arial" panose="020B0604020202020204" pitchFamily="34" charset="0"/>
              <a:buChar char="•"/>
            </a:pPr>
            <a:r>
              <a:rPr lang="en-US" sz="1200" dirty="0" smtClean="0">
                <a:latin typeface="Abadi"/>
              </a:rPr>
              <a:t>Split </a:t>
            </a:r>
            <a:r>
              <a:rPr lang="en-US" sz="1200" dirty="0">
                <a:latin typeface="Abadi"/>
              </a:rPr>
              <a:t>the data using </a:t>
            </a:r>
            <a:r>
              <a:rPr lang="en-US" sz="1200" dirty="0" err="1">
                <a:latin typeface="Abadi"/>
              </a:rPr>
              <a:t>train_test_split</a:t>
            </a:r>
            <a:r>
              <a:rPr lang="en-US" sz="1200" dirty="0">
                <a:latin typeface="Abadi"/>
              </a:rPr>
              <a:t> </a:t>
            </a:r>
            <a:endParaRPr lang="en-US" sz="1200" dirty="0" smtClean="0">
              <a:latin typeface="Abadi"/>
            </a:endParaRPr>
          </a:p>
          <a:p>
            <a:pPr marL="285750" lvl="0" indent="-285750">
              <a:buFont typeface="Arial" panose="020B0604020202020204" pitchFamily="34" charset="0"/>
              <a:buChar char="•"/>
            </a:pPr>
            <a:r>
              <a:rPr lang="en-US" sz="1200" dirty="0">
                <a:latin typeface="Abadi"/>
              </a:rPr>
              <a:t>Create a logistic regression object then create a </a:t>
            </a:r>
            <a:r>
              <a:rPr lang="en-US" sz="1200" dirty="0" err="1">
                <a:latin typeface="Abadi"/>
              </a:rPr>
              <a:t>GridSearchCV</a:t>
            </a:r>
            <a:r>
              <a:rPr lang="en-US" sz="1200" dirty="0">
                <a:latin typeface="Abadi"/>
              </a:rPr>
              <a:t> </a:t>
            </a:r>
            <a:r>
              <a:rPr lang="en-US" sz="1200" dirty="0" smtClean="0">
                <a:latin typeface="Abadi"/>
              </a:rPr>
              <a:t>object. </a:t>
            </a:r>
            <a:r>
              <a:rPr lang="en-US" sz="1200" dirty="0">
                <a:latin typeface="Abadi"/>
              </a:rPr>
              <a:t>Fit the object to find the best </a:t>
            </a:r>
            <a:r>
              <a:rPr lang="en-US" sz="1200" dirty="0" smtClean="0">
                <a:latin typeface="Abadi"/>
              </a:rPr>
              <a:t>parameters.</a:t>
            </a:r>
          </a:p>
          <a:p>
            <a:pPr marL="285750" lvl="0" indent="-285750">
              <a:buFont typeface="Arial" panose="020B0604020202020204" pitchFamily="34" charset="0"/>
              <a:buChar char="•"/>
            </a:pPr>
            <a:r>
              <a:rPr lang="es-AR" sz="1200" dirty="0" err="1">
                <a:latin typeface="Abadi"/>
              </a:rPr>
              <a:t>Apply</a:t>
            </a:r>
            <a:r>
              <a:rPr lang="es-AR" sz="1200" dirty="0">
                <a:latin typeface="Abadi"/>
              </a:rPr>
              <a:t> </a:t>
            </a:r>
            <a:r>
              <a:rPr lang="es-AR" sz="1200" dirty="0" err="1">
                <a:latin typeface="Abadi"/>
              </a:rPr>
              <a:t>GridSearchCV</a:t>
            </a:r>
            <a:r>
              <a:rPr lang="es-AR" sz="1200" dirty="0">
                <a:latin typeface="Abadi"/>
              </a:rPr>
              <a:t> </a:t>
            </a:r>
            <a:r>
              <a:rPr lang="es-AR" sz="1200" dirty="0" err="1">
                <a:latin typeface="Abadi"/>
              </a:rPr>
              <a:t>on</a:t>
            </a:r>
            <a:r>
              <a:rPr lang="es-AR" sz="1200" dirty="0">
                <a:latin typeface="Abadi"/>
              </a:rPr>
              <a:t> </a:t>
            </a:r>
            <a:r>
              <a:rPr lang="es-AR" sz="1200" dirty="0" err="1">
                <a:latin typeface="Abadi"/>
              </a:rPr>
              <a:t>different</a:t>
            </a:r>
            <a:r>
              <a:rPr lang="es-AR" sz="1200" dirty="0">
                <a:latin typeface="Abadi"/>
              </a:rPr>
              <a:t> </a:t>
            </a:r>
            <a:r>
              <a:rPr lang="es-AR" sz="1200" dirty="0" err="1">
                <a:latin typeface="Abadi"/>
              </a:rPr>
              <a:t>algorithms</a:t>
            </a:r>
            <a:r>
              <a:rPr lang="es-AR" sz="1200" dirty="0">
                <a:latin typeface="Abadi"/>
              </a:rPr>
              <a:t>: </a:t>
            </a:r>
            <a:r>
              <a:rPr lang="es-AR" sz="1200" dirty="0" err="1">
                <a:latin typeface="Abadi"/>
              </a:rPr>
              <a:t>logistic</a:t>
            </a:r>
            <a:r>
              <a:rPr lang="es-AR" sz="1200" dirty="0">
                <a:latin typeface="Abadi"/>
              </a:rPr>
              <a:t> </a:t>
            </a:r>
            <a:r>
              <a:rPr lang="es-AR" sz="1200" dirty="0" err="1" smtClean="0">
                <a:latin typeface="Abadi"/>
              </a:rPr>
              <a:t>regression</a:t>
            </a:r>
            <a:r>
              <a:rPr lang="es-AR" sz="1200" dirty="0" smtClean="0">
                <a:latin typeface="Abadi"/>
              </a:rPr>
              <a:t>, </a:t>
            </a:r>
            <a:r>
              <a:rPr lang="es-AR" sz="1200" dirty="0" err="1">
                <a:latin typeface="Abadi"/>
              </a:rPr>
              <a:t>support</a:t>
            </a:r>
            <a:r>
              <a:rPr lang="es-AR" sz="1200" dirty="0">
                <a:latin typeface="Abadi"/>
              </a:rPr>
              <a:t> vector machine (</a:t>
            </a:r>
            <a:r>
              <a:rPr lang="es-AR" sz="1200" dirty="0" smtClean="0">
                <a:latin typeface="Abadi"/>
              </a:rPr>
              <a:t>SVC), </a:t>
            </a:r>
            <a:r>
              <a:rPr lang="es-AR" sz="1200" dirty="0" err="1">
                <a:latin typeface="Abadi"/>
              </a:rPr>
              <a:t>decision</a:t>
            </a:r>
            <a:r>
              <a:rPr lang="es-AR" sz="1200" dirty="0">
                <a:latin typeface="Abadi"/>
              </a:rPr>
              <a:t> </a:t>
            </a:r>
            <a:r>
              <a:rPr lang="es-AR" sz="1200" dirty="0" err="1" smtClean="0">
                <a:latin typeface="Abadi"/>
              </a:rPr>
              <a:t>tree</a:t>
            </a:r>
            <a:r>
              <a:rPr lang="es-AR" sz="1200" dirty="0" smtClean="0">
                <a:latin typeface="Abadi"/>
              </a:rPr>
              <a:t> and K-</a:t>
            </a:r>
            <a:r>
              <a:rPr lang="es-AR" sz="1200" dirty="0" err="1" smtClean="0">
                <a:latin typeface="Abadi"/>
              </a:rPr>
              <a:t>Nearest</a:t>
            </a:r>
            <a:r>
              <a:rPr lang="es-AR" sz="1200" dirty="0" smtClean="0">
                <a:latin typeface="Abadi"/>
              </a:rPr>
              <a:t> </a:t>
            </a:r>
            <a:r>
              <a:rPr lang="es-AR" sz="1200" dirty="0" err="1" smtClean="0">
                <a:latin typeface="Abadi"/>
              </a:rPr>
              <a:t>Neighbor</a:t>
            </a:r>
            <a:r>
              <a:rPr lang="es-AR" sz="1200" dirty="0" smtClean="0">
                <a:latin typeface="Abadi"/>
              </a:rPr>
              <a:t>.</a:t>
            </a:r>
          </a:p>
          <a:p>
            <a:pPr marL="285750" lvl="0" indent="-285750">
              <a:buFont typeface="Arial" panose="020B0604020202020204" pitchFamily="34" charset="0"/>
              <a:buChar char="•"/>
            </a:pPr>
            <a:r>
              <a:rPr lang="en-US" sz="1200" dirty="0">
                <a:latin typeface="Abadi"/>
              </a:rPr>
              <a:t>Calculate the accuracy on the test </a:t>
            </a:r>
            <a:r>
              <a:rPr lang="en-US" sz="1200" dirty="0" smtClean="0">
                <a:latin typeface="Abadi"/>
              </a:rPr>
              <a:t>data for each model</a:t>
            </a:r>
          </a:p>
          <a:p>
            <a:pPr marL="285750" lvl="0" indent="-285750">
              <a:buFont typeface="Arial" panose="020B0604020202020204" pitchFamily="34" charset="0"/>
              <a:buChar char="•"/>
            </a:pPr>
            <a:r>
              <a:rPr lang="en-US" sz="1200" dirty="0">
                <a:latin typeface="Abadi"/>
              </a:rPr>
              <a:t>Identify the best model using </a:t>
            </a:r>
            <a:r>
              <a:rPr lang="en-US" sz="1200" dirty="0" smtClean="0">
                <a:latin typeface="Abadi"/>
              </a:rPr>
              <a:t>the </a:t>
            </a:r>
            <a:r>
              <a:rPr lang="en-US" sz="1200" dirty="0">
                <a:latin typeface="Abadi"/>
              </a:rPr>
              <a:t>test data to evaluate models based on their accuracy scores and confusion matrix</a:t>
            </a:r>
            <a:endParaRPr kumimoji="0" lang="es-AR" sz="1200" b="0" i="0" u="none" strike="noStrike" cap="none" normalizeH="0" baseline="0" dirty="0" smtClean="0">
              <a:ln>
                <a:noFill/>
              </a:ln>
              <a:solidFill>
                <a:schemeClr val="tx1"/>
              </a:solidFill>
              <a:effectLst/>
              <a:latin typeface="Abadi"/>
            </a:endParaRPr>
          </a:p>
        </p:txBody>
      </p:sp>
      <p:pic>
        <p:nvPicPr>
          <p:cNvPr id="9228" name="Picture 12" descr="SpaceX on Twitter: &quot;Booster mate inside SpaceX's hangar at LC-39A ahead of  Falcon Heavy's static fire yesterday https://t.co/G7ZPhOBkyj&quot;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022" y="532878"/>
            <a:ext cx="6538742" cy="4359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3"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11266" name="Picture 2" descr="Elon Musk: SpaceX starts construction of Starship launchpad in Flori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xmlns="" id="{330F9542-6794-4F57-BB45-868D94AD06B0}"/>
              </a:ext>
            </a:extLst>
          </p:cNvPr>
          <p:cNvSpPr txBox="1">
            <a:spLocks/>
          </p:cNvSpPr>
          <p:nvPr/>
        </p:nvSpPr>
        <p:spPr>
          <a:xfrm>
            <a:off x="347979" y="1122663"/>
            <a:ext cx="2001326"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Abadi"/>
              </a:rPr>
              <a:t>Results</a:t>
            </a:r>
            <a:endParaRPr lang="en-US" b="1" dirty="0">
              <a:solidFill>
                <a:schemeClr val="bg1"/>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350911" y="1404874"/>
            <a:ext cx="5153275" cy="3513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300" b="1" dirty="0">
                <a:solidFill>
                  <a:schemeClr val="tx2"/>
                </a:solidFill>
                <a:latin typeface="Abadi" panose="020B0604020104020204"/>
              </a:rPr>
              <a:t>Exploratory data analysis </a:t>
            </a:r>
            <a:r>
              <a:rPr lang="en-US" sz="1300" b="1" dirty="0" smtClean="0">
                <a:solidFill>
                  <a:schemeClr val="tx2"/>
                </a:solidFill>
                <a:latin typeface="Abadi" panose="020B0604020104020204"/>
              </a:rPr>
              <a:t>results:</a:t>
            </a:r>
          </a:p>
          <a:p>
            <a:pPr marL="0" indent="0">
              <a:lnSpc>
                <a:spcPct val="100000"/>
              </a:lnSpc>
              <a:spcBef>
                <a:spcPts val="1400"/>
              </a:spcBef>
              <a:buNone/>
            </a:pPr>
            <a:r>
              <a:rPr lang="en-US" sz="1300" dirty="0" smtClean="0">
                <a:solidFill>
                  <a:schemeClr val="tx2"/>
                </a:solidFill>
                <a:latin typeface="Abadi" panose="020B0604020104020204"/>
              </a:rPr>
              <a:t>Launch </a:t>
            </a:r>
            <a:r>
              <a:rPr lang="en-US" sz="1300" dirty="0">
                <a:solidFill>
                  <a:schemeClr val="tx2"/>
                </a:solidFill>
                <a:latin typeface="Abadi" panose="020B0604020104020204"/>
              </a:rPr>
              <a:t>success has improved over </a:t>
            </a:r>
            <a:r>
              <a:rPr lang="en-US" sz="1300" dirty="0" smtClean="0">
                <a:solidFill>
                  <a:schemeClr val="tx2"/>
                </a:solidFill>
                <a:latin typeface="Abadi" panose="020B0604020104020204"/>
              </a:rPr>
              <a:t>time.</a:t>
            </a:r>
          </a:p>
          <a:p>
            <a:pPr marL="0" indent="0">
              <a:lnSpc>
                <a:spcPct val="100000"/>
              </a:lnSpc>
              <a:spcBef>
                <a:spcPts val="1400"/>
              </a:spcBef>
              <a:buNone/>
            </a:pPr>
            <a:r>
              <a:rPr lang="en-US" sz="1300" dirty="0" smtClean="0">
                <a:solidFill>
                  <a:schemeClr val="tx2"/>
                </a:solidFill>
                <a:latin typeface="Abadi" panose="020B0604020104020204"/>
              </a:rPr>
              <a:t>KSC </a:t>
            </a:r>
            <a:r>
              <a:rPr lang="en-US" sz="1300" dirty="0">
                <a:solidFill>
                  <a:schemeClr val="tx2"/>
                </a:solidFill>
                <a:latin typeface="Abadi" panose="020B0604020104020204"/>
              </a:rPr>
              <a:t>LC-39A has the highest success rate among landing </a:t>
            </a:r>
            <a:r>
              <a:rPr lang="en-US" sz="1300" dirty="0" smtClean="0">
                <a:solidFill>
                  <a:schemeClr val="tx2"/>
                </a:solidFill>
                <a:latin typeface="Abadi" panose="020B0604020104020204"/>
              </a:rPr>
              <a:t>sites</a:t>
            </a:r>
          </a:p>
          <a:p>
            <a:pPr marL="0" indent="0">
              <a:lnSpc>
                <a:spcPct val="100000"/>
              </a:lnSpc>
              <a:spcBef>
                <a:spcPts val="1400"/>
              </a:spcBef>
              <a:buNone/>
            </a:pPr>
            <a:r>
              <a:rPr lang="en-US" sz="1300" dirty="0" smtClean="0">
                <a:solidFill>
                  <a:schemeClr val="tx2"/>
                </a:solidFill>
                <a:latin typeface="Abadi" panose="020B0604020104020204"/>
              </a:rPr>
              <a:t>Orbits </a:t>
            </a:r>
            <a:r>
              <a:rPr lang="en-US" sz="1300" dirty="0">
                <a:solidFill>
                  <a:schemeClr val="tx2"/>
                </a:solidFill>
                <a:latin typeface="Abadi" panose="020B0604020104020204"/>
              </a:rPr>
              <a:t>ES-L1, GEO, HEO and SSO have a 100% success rate</a:t>
            </a:r>
            <a:endParaRPr lang="en-US" sz="1300" dirty="0">
              <a:solidFill>
                <a:schemeClr val="tx2"/>
              </a:solidFill>
              <a:latin typeface="Abadi" panose="020B0604020104020204"/>
            </a:endParaRPr>
          </a:p>
          <a:p>
            <a:pPr marL="0" indent="0">
              <a:lnSpc>
                <a:spcPct val="100000"/>
              </a:lnSpc>
              <a:spcBef>
                <a:spcPts val="1400"/>
              </a:spcBef>
              <a:buNone/>
            </a:pPr>
            <a:r>
              <a:rPr lang="en-US" sz="1300" b="1" dirty="0">
                <a:solidFill>
                  <a:schemeClr val="tx2"/>
                </a:solidFill>
                <a:latin typeface="Abadi" panose="020B0604020104020204"/>
              </a:rPr>
              <a:t>Interactive analytics demo in </a:t>
            </a:r>
            <a:r>
              <a:rPr lang="en-US" sz="1300" b="1" dirty="0" smtClean="0">
                <a:solidFill>
                  <a:schemeClr val="tx2"/>
                </a:solidFill>
                <a:latin typeface="Abadi" panose="020B0604020104020204"/>
              </a:rPr>
              <a:t>screenshots:</a:t>
            </a:r>
          </a:p>
          <a:p>
            <a:pPr marL="0" indent="0">
              <a:lnSpc>
                <a:spcPct val="100000"/>
              </a:lnSpc>
              <a:spcBef>
                <a:spcPts val="1400"/>
              </a:spcBef>
              <a:buNone/>
            </a:pPr>
            <a:r>
              <a:rPr lang="en-US" sz="1300" dirty="0" smtClean="0">
                <a:solidFill>
                  <a:schemeClr val="tx2"/>
                </a:solidFill>
                <a:latin typeface="Abadi" panose="020B0604020104020204"/>
              </a:rPr>
              <a:t>Most </a:t>
            </a:r>
            <a:r>
              <a:rPr lang="en-US" sz="1300" dirty="0">
                <a:solidFill>
                  <a:schemeClr val="tx2"/>
                </a:solidFill>
                <a:latin typeface="Abadi" panose="020B0604020104020204"/>
              </a:rPr>
              <a:t>launch sites </a:t>
            </a:r>
            <a:r>
              <a:rPr lang="en-US" sz="1300" dirty="0" smtClean="0">
                <a:solidFill>
                  <a:schemeClr val="tx2"/>
                </a:solidFill>
                <a:latin typeface="Abadi" panose="020B0604020104020204"/>
              </a:rPr>
              <a:t>are between the parallel 35N and 28N (or near the equator), </a:t>
            </a:r>
            <a:r>
              <a:rPr lang="en-US" sz="1300" dirty="0">
                <a:solidFill>
                  <a:schemeClr val="tx2"/>
                </a:solidFill>
                <a:latin typeface="Abadi" panose="020B0604020104020204"/>
              </a:rPr>
              <a:t>and </a:t>
            </a:r>
            <a:r>
              <a:rPr lang="en-US" sz="1300" dirty="0" smtClean="0">
                <a:solidFill>
                  <a:schemeClr val="tx2"/>
                </a:solidFill>
                <a:latin typeface="Abadi" panose="020B0604020104020204"/>
              </a:rPr>
              <a:t>all of them </a:t>
            </a:r>
            <a:r>
              <a:rPr lang="en-US" sz="1300" dirty="0">
                <a:solidFill>
                  <a:schemeClr val="tx2"/>
                </a:solidFill>
                <a:latin typeface="Abadi" panose="020B0604020104020204"/>
              </a:rPr>
              <a:t>are close to the </a:t>
            </a:r>
            <a:r>
              <a:rPr lang="en-US" sz="1300" dirty="0" smtClean="0">
                <a:solidFill>
                  <a:schemeClr val="tx2"/>
                </a:solidFill>
                <a:latin typeface="Abadi" panose="020B0604020104020204"/>
              </a:rPr>
              <a:t>coast</a:t>
            </a:r>
          </a:p>
          <a:p>
            <a:pPr marL="0" indent="0">
              <a:lnSpc>
                <a:spcPct val="100000"/>
              </a:lnSpc>
              <a:spcBef>
                <a:spcPts val="1400"/>
              </a:spcBef>
              <a:buNone/>
            </a:pPr>
            <a:r>
              <a:rPr lang="es-AR" sz="1300" dirty="0" err="1" smtClean="0">
                <a:solidFill>
                  <a:schemeClr val="tx2"/>
                </a:solidFill>
                <a:latin typeface="Abadi" panose="020B0604020104020204"/>
              </a:rPr>
              <a:t>Every</a:t>
            </a:r>
            <a:r>
              <a:rPr lang="es-AR" sz="1300" dirty="0" smtClean="0">
                <a:solidFill>
                  <a:schemeClr val="tx2"/>
                </a:solidFill>
                <a:latin typeface="Abadi" panose="020B0604020104020204"/>
              </a:rPr>
              <a:t> </a:t>
            </a:r>
            <a:r>
              <a:rPr lang="en-US" sz="1300" dirty="0" smtClean="0">
                <a:solidFill>
                  <a:schemeClr val="tx2"/>
                </a:solidFill>
                <a:latin typeface="Abadi" panose="020B0604020104020204"/>
              </a:rPr>
              <a:t>launch</a:t>
            </a:r>
            <a:r>
              <a:rPr lang="es-AR" sz="1300" dirty="0" smtClean="0">
                <a:solidFill>
                  <a:schemeClr val="tx2"/>
                </a:solidFill>
                <a:latin typeface="Abadi" panose="020B0604020104020204"/>
              </a:rPr>
              <a:t> Facility </a:t>
            </a:r>
            <a:r>
              <a:rPr lang="es-AR" sz="1300" dirty="0" err="1" smtClean="0">
                <a:solidFill>
                  <a:schemeClr val="tx2"/>
                </a:solidFill>
                <a:latin typeface="Abadi" panose="020B0604020104020204"/>
              </a:rPr>
              <a:t>is</a:t>
            </a:r>
            <a:r>
              <a:rPr lang="es-AR" sz="1300" dirty="0" smtClean="0">
                <a:solidFill>
                  <a:schemeClr val="tx2"/>
                </a:solidFill>
                <a:latin typeface="Abadi" panose="020B0604020104020204"/>
              </a:rPr>
              <a:t> </a:t>
            </a:r>
            <a:r>
              <a:rPr lang="es-AR" sz="1300" dirty="0" err="1" smtClean="0">
                <a:solidFill>
                  <a:schemeClr val="tx2"/>
                </a:solidFill>
                <a:latin typeface="Abadi" panose="020B0604020104020204"/>
              </a:rPr>
              <a:t>far</a:t>
            </a:r>
            <a:r>
              <a:rPr lang="es-AR" sz="1300" dirty="0" smtClean="0">
                <a:solidFill>
                  <a:schemeClr val="tx2"/>
                </a:solidFill>
                <a:latin typeface="Abadi" panose="020B0604020104020204"/>
              </a:rPr>
              <a:t> </a:t>
            </a:r>
            <a:r>
              <a:rPr lang="en-US" sz="1300" dirty="0" smtClean="0">
                <a:solidFill>
                  <a:schemeClr val="tx2"/>
                </a:solidFill>
                <a:latin typeface="Abadi" panose="020B0604020104020204"/>
              </a:rPr>
              <a:t>enough</a:t>
            </a:r>
            <a:r>
              <a:rPr lang="es-AR" sz="1300" dirty="0" smtClean="0">
                <a:solidFill>
                  <a:schemeClr val="tx2"/>
                </a:solidFill>
                <a:latin typeface="Abadi" panose="020B0604020104020204"/>
              </a:rPr>
              <a:t> </a:t>
            </a:r>
            <a:r>
              <a:rPr lang="en-US" sz="1300" dirty="0">
                <a:solidFill>
                  <a:schemeClr val="tx2"/>
                </a:solidFill>
                <a:latin typeface="Abadi" panose="020B0604020104020204"/>
              </a:rPr>
              <a:t>away from </a:t>
            </a:r>
            <a:r>
              <a:rPr lang="en-US" sz="1300" dirty="0" smtClean="0">
                <a:solidFill>
                  <a:schemeClr val="tx2"/>
                </a:solidFill>
                <a:latin typeface="Abadi" panose="020B0604020104020204"/>
              </a:rPr>
              <a:t>anything </a:t>
            </a:r>
            <a:r>
              <a:rPr lang="en-US" sz="1300" dirty="0">
                <a:solidFill>
                  <a:schemeClr val="tx2"/>
                </a:solidFill>
                <a:latin typeface="Abadi" panose="020B0604020104020204"/>
              </a:rPr>
              <a:t>a failed launch can damage (city, highway, </a:t>
            </a:r>
            <a:r>
              <a:rPr lang="en-US" sz="1300" dirty="0" smtClean="0">
                <a:solidFill>
                  <a:schemeClr val="tx2"/>
                </a:solidFill>
                <a:latin typeface="Abadi" panose="020B0604020104020204"/>
              </a:rPr>
              <a:t>railway).</a:t>
            </a:r>
            <a:endParaRPr lang="en-US" sz="1300" dirty="0">
              <a:solidFill>
                <a:schemeClr val="tx2"/>
              </a:solidFill>
              <a:latin typeface="Abadi" panose="020B0604020104020204"/>
            </a:endParaRPr>
          </a:p>
          <a:p>
            <a:pPr marL="0" indent="0">
              <a:lnSpc>
                <a:spcPct val="100000"/>
              </a:lnSpc>
              <a:spcBef>
                <a:spcPts val="1400"/>
              </a:spcBef>
              <a:buNone/>
            </a:pPr>
            <a:r>
              <a:rPr lang="en-US" sz="1300" b="1" dirty="0">
                <a:solidFill>
                  <a:schemeClr val="tx2"/>
                </a:solidFill>
                <a:latin typeface="Abadi" panose="020B0604020104020204"/>
              </a:rPr>
              <a:t>Predictive analysis </a:t>
            </a:r>
            <a:r>
              <a:rPr lang="en-US" sz="1300" b="1" dirty="0" smtClean="0">
                <a:solidFill>
                  <a:schemeClr val="tx2"/>
                </a:solidFill>
                <a:latin typeface="Abadi" panose="020B0604020104020204"/>
              </a:rPr>
              <a:t>results</a:t>
            </a:r>
          </a:p>
          <a:p>
            <a:pPr marL="0" indent="0">
              <a:lnSpc>
                <a:spcPct val="100000"/>
              </a:lnSpc>
              <a:spcBef>
                <a:spcPts val="1400"/>
              </a:spcBef>
              <a:buNone/>
            </a:pPr>
            <a:r>
              <a:rPr lang="en-US" sz="1300" dirty="0" smtClean="0">
                <a:solidFill>
                  <a:schemeClr val="tx2"/>
                </a:solidFill>
                <a:latin typeface="Abadi" panose="020B0604020104020204"/>
              </a:rPr>
              <a:t>The Decision </a:t>
            </a:r>
            <a:r>
              <a:rPr lang="en-US" sz="1300" dirty="0">
                <a:solidFill>
                  <a:schemeClr val="tx2"/>
                </a:solidFill>
                <a:latin typeface="Abadi" panose="020B0604020104020204"/>
              </a:rPr>
              <a:t>Tree model is the best predictive model for the </a:t>
            </a:r>
            <a:r>
              <a:rPr lang="en-US" sz="1300" dirty="0" smtClean="0">
                <a:solidFill>
                  <a:schemeClr val="tx2"/>
                </a:solidFill>
                <a:latin typeface="Abadi" panose="020B0604020104020204"/>
              </a:rPr>
              <a:t>dataset, with an accuracy of the 83.33% on the data test.</a:t>
            </a:r>
            <a:endParaRPr lang="en-US" sz="1300" dirty="0">
              <a:solidFill>
                <a:schemeClr val="tx2"/>
              </a:solidFill>
              <a:latin typeface="Abadi" panose="020B0604020104020204"/>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350911" y="538650"/>
            <a:ext cx="10515600" cy="7313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Results</a:t>
            </a:r>
          </a:p>
        </p:txBody>
      </p:sp>
      <p:pic>
        <p:nvPicPr>
          <p:cNvPr id="25602" name="Picture 2" descr="Fire at SpaceX facility in Florida damages equipment - Los Angeles Times"/>
          <p:cNvPicPr>
            <a:picLocks noChangeAspect="1" noChangeArrowheads="1"/>
          </p:cNvPicPr>
          <p:nvPr/>
        </p:nvPicPr>
        <p:blipFill rotWithShape="1">
          <a:blip r:embed="rId3">
            <a:extLst>
              <a:ext uri="{28A0092B-C50C-407E-A947-70E740481C1C}">
                <a14:useLocalDpi xmlns:a14="http://schemas.microsoft.com/office/drawing/2010/main" val="0"/>
              </a:ext>
            </a:extLst>
          </a:blip>
          <a:srcRect l="12153" b="-4"/>
          <a:stretch/>
        </p:blipFill>
        <p:spPr bwMode="auto">
          <a:xfrm>
            <a:off x="6108700" y="538650"/>
            <a:ext cx="6773936" cy="4338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6" name="Picture 2" descr="Archivo:SpaceX logo black.svg - Wikipedia, la enciclopedia libre"/>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830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paceX | Spacecraft, Rockets, &amp; Facts | Britann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3150"/>
            <a:ext cx="12192000" cy="8115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noFill/>
        </p:spPr>
        <p:txBody>
          <a:bodyPr wrap="none" rtlCol="0">
            <a:spAutoFit/>
          </a:bodyPr>
          <a:lstStyle/>
          <a:p>
            <a:r>
              <a:rPr lang="en-US" dirty="0">
                <a:solidFill>
                  <a:schemeClr val="bg1"/>
                </a:solidFill>
              </a:rPr>
              <a:t>Section 2</a:t>
            </a:r>
          </a:p>
        </p:txBody>
      </p:sp>
      <p:sp>
        <p:nvSpPr>
          <p:cNvPr id="3" name="TextBox 5">
            <a:extLst>
              <a:ext uri="{FF2B5EF4-FFF2-40B4-BE49-F238E27FC236}">
                <a16:creationId xmlns="" xmlns:a16="http://schemas.microsoft.com/office/drawing/2014/main" id="{2C36AF9D-A911-994B-90EA-013D4CDA5604}"/>
              </a:ext>
            </a:extLst>
          </p:cNvPr>
          <p:cNvSpPr txBox="1"/>
          <p:nvPr/>
        </p:nvSpPr>
        <p:spPr>
          <a:xfrm>
            <a:off x="765314" y="3084293"/>
            <a:ext cx="3738046" cy="1292662"/>
          </a:xfrm>
          <a:prstGeom prst="rect">
            <a:avLst/>
          </a:prstGeom>
          <a:noFill/>
        </p:spPr>
        <p:txBody>
          <a:bodyPr wrap="square" lIns="91440" tIns="45720" rIns="91440" bIns="45720" rtlCol="0" anchor="t">
            <a:spAutoFit/>
          </a:bodyPr>
          <a:lstStyle/>
          <a:p>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Insights drawn</a:t>
            </a:r>
          </a:p>
          <a:p>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From EDA</a:t>
            </a:r>
            <a:endParaRPr lang="en-US" sz="3900" b="1" dirty="0">
              <a:solidFill>
                <a:schemeClr val="bg1"/>
              </a:solidFill>
              <a:latin typeface="Adobe Gothic Std B" panose="020B0800000000000000" pitchFamily="34" charset="-128"/>
              <a:ea typeface="Adobe Gothic Std B" panose="020B0800000000000000" pitchFamily="34" charset="-128"/>
              <a:cs typeface="SF Pro" pitchFamily="2" charset="0"/>
            </a:endParaRP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261257" y="566786"/>
            <a:ext cx="7165677"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Flight Number vs. Launch Site</a:t>
            </a:r>
          </a:p>
        </p:txBody>
      </p:sp>
      <p:sp>
        <p:nvSpPr>
          <p:cNvPr id="6" name="Rectángulo 5"/>
          <p:cNvSpPr/>
          <p:nvPr/>
        </p:nvSpPr>
        <p:spPr>
          <a:xfrm>
            <a:off x="308218" y="2011806"/>
            <a:ext cx="4449103" cy="2031325"/>
          </a:xfrm>
          <a:prstGeom prst="rect">
            <a:avLst/>
          </a:prstGeom>
        </p:spPr>
        <p:txBody>
          <a:bodyPr wrap="square">
            <a:spAutoFit/>
          </a:bodyPr>
          <a:lstStyle/>
          <a:p>
            <a:r>
              <a:rPr lang="en-US" sz="2400" dirty="0">
                <a:latin typeface="Arial Rounded MT Bold" panose="020F0704030504030204" pitchFamily="34" charset="0"/>
              </a:rPr>
              <a:t>Exploratory Data </a:t>
            </a:r>
            <a:r>
              <a:rPr lang="en-US" sz="2400" dirty="0" smtClean="0">
                <a:latin typeface="Arial Rounded MT Bold" panose="020F0704030504030204" pitchFamily="34" charset="0"/>
              </a:rPr>
              <a:t>Analysis:</a:t>
            </a:r>
            <a:endParaRPr lang="en-US" sz="2400" dirty="0">
              <a:latin typeface="Arial Rounded MT Bold" panose="020F0704030504030204" pitchFamily="34" charset="0"/>
            </a:endParaRPr>
          </a:p>
          <a:p>
            <a:endParaRPr lang="es-AR" dirty="0" smtClean="0"/>
          </a:p>
          <a:p>
            <a:r>
              <a:rPr lang="en-US" sz="1200" dirty="0" smtClean="0">
                <a:latin typeface="Abadi"/>
              </a:rPr>
              <a:t>Most of the firsts flights tend to had an unsuccessful ending witch are represented by blue dots. After a while, flights were succeeding their landings, these are represented with orange dots </a:t>
            </a:r>
          </a:p>
          <a:p>
            <a:endParaRPr lang="es-AR" sz="1200" dirty="0">
              <a:latin typeface="Abadi"/>
            </a:endParaRPr>
          </a:p>
          <a:p>
            <a:r>
              <a:rPr lang="en-US" sz="1200" dirty="0">
                <a:latin typeface="Abadi"/>
              </a:rPr>
              <a:t>Around half of launches were from CCAFS SLC </a:t>
            </a:r>
            <a:r>
              <a:rPr lang="en-US" sz="1200" dirty="0" smtClean="0">
                <a:latin typeface="Abadi"/>
              </a:rPr>
              <a:t>40, </a:t>
            </a:r>
            <a:r>
              <a:rPr lang="en-US" sz="1200" dirty="0">
                <a:latin typeface="Abadi"/>
              </a:rPr>
              <a:t>and VAFB SLC 4E and KSC LC 39A have higher success rates</a:t>
            </a:r>
            <a:r>
              <a:rPr lang="es-AR" sz="1200" dirty="0" smtClean="0">
                <a:latin typeface="Abadi"/>
              </a:rPr>
              <a:t> </a:t>
            </a:r>
            <a:endParaRPr lang="en-US" sz="1200" dirty="0">
              <a:latin typeface="Abadi"/>
            </a:endParaRPr>
          </a:p>
        </p:txBody>
      </p:sp>
      <p:pic>
        <p:nvPicPr>
          <p:cNvPr id="7" name="Imagen 6"/>
          <p:cNvPicPr>
            <a:picLocks noChangeAspect="1"/>
          </p:cNvPicPr>
          <p:nvPr/>
        </p:nvPicPr>
        <p:blipFill>
          <a:blip r:embed="rId2"/>
          <a:stretch>
            <a:fillRect/>
          </a:stretch>
        </p:blipFill>
        <p:spPr>
          <a:xfrm>
            <a:off x="5258356" y="2011806"/>
            <a:ext cx="6595304" cy="3579471"/>
          </a:xfrm>
          <a:prstGeom prst="rect">
            <a:avLst/>
          </a:prstGeom>
        </p:spPr>
      </p:pic>
      <p:pic>
        <p:nvPicPr>
          <p:cNvPr id="8"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recto 9"/>
          <p:cNvCxnSpPr/>
          <p:nvPr/>
        </p:nvCxnSpPr>
        <p:spPr>
          <a:xfrm flipH="1" flipV="1">
            <a:off x="261257" y="-401681"/>
            <a:ext cx="93922" cy="4016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260179" y="55868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Payload vs. Launch Site</a:t>
            </a:r>
          </a:p>
        </p:txBody>
      </p:sp>
      <p:sp>
        <p:nvSpPr>
          <p:cNvPr id="2" name="Rectángulo 1"/>
          <p:cNvSpPr/>
          <p:nvPr/>
        </p:nvSpPr>
        <p:spPr>
          <a:xfrm>
            <a:off x="296880" y="2003665"/>
            <a:ext cx="7552706" cy="2123658"/>
          </a:xfrm>
          <a:prstGeom prst="rect">
            <a:avLst/>
          </a:prstGeom>
        </p:spPr>
        <p:txBody>
          <a:bodyPr wrap="square">
            <a:spAutoFit/>
          </a:bodyPr>
          <a:lstStyle/>
          <a:p>
            <a:r>
              <a:rPr lang="en-US" sz="2400" dirty="0">
                <a:latin typeface="Arial Rounded MT Bold" panose="020F0704030504030204" pitchFamily="34" charset="0"/>
              </a:rPr>
              <a:t>Exploratory Data Analysis</a:t>
            </a:r>
            <a:r>
              <a:rPr lang="en-US" sz="2400" dirty="0" smtClean="0">
                <a:latin typeface="Arial Rounded MT Bold" panose="020F0704030504030204" pitchFamily="34" charset="0"/>
              </a:rPr>
              <a:t>:</a:t>
            </a:r>
          </a:p>
          <a:p>
            <a:endParaRPr lang="es-AR" sz="1200" dirty="0"/>
          </a:p>
          <a:p>
            <a:r>
              <a:rPr lang="es-AR" sz="1200" dirty="0" smtClean="0">
                <a:latin typeface="Abadi"/>
              </a:rPr>
              <a:t>In general, </a:t>
            </a:r>
            <a:r>
              <a:rPr lang="en-US" sz="1200" dirty="0" smtClean="0">
                <a:latin typeface="Abadi"/>
              </a:rPr>
              <a:t>the success rate is higher, if the payload mass is higher too.</a:t>
            </a:r>
          </a:p>
          <a:p>
            <a:endParaRPr lang="en-US" sz="1200" dirty="0" smtClean="0">
              <a:latin typeface="Abadi"/>
            </a:endParaRPr>
          </a:p>
          <a:p>
            <a:r>
              <a:rPr lang="es-AR" sz="1200" dirty="0" smtClean="0">
                <a:latin typeface="Abadi"/>
              </a:rPr>
              <a:t>VAFB </a:t>
            </a:r>
            <a:r>
              <a:rPr lang="es-AR" sz="1200" dirty="0">
                <a:latin typeface="Abadi"/>
              </a:rPr>
              <a:t>SKC </a:t>
            </a:r>
            <a:r>
              <a:rPr lang="es-AR" sz="1200" dirty="0" smtClean="0">
                <a:latin typeface="Abadi"/>
              </a:rPr>
              <a:t>4E has </a:t>
            </a:r>
            <a:r>
              <a:rPr lang="en-US" sz="1200" dirty="0" smtClean="0">
                <a:latin typeface="Abadi"/>
              </a:rPr>
              <a:t>only 2 unsuccessful launches and also it has not launches anything greater than 10000 kg</a:t>
            </a:r>
          </a:p>
          <a:p>
            <a:endParaRPr lang="en-US" sz="1200" dirty="0" smtClean="0">
              <a:latin typeface="Abadi"/>
            </a:endParaRPr>
          </a:p>
          <a:p>
            <a:r>
              <a:rPr lang="en-US" sz="1200" dirty="0" smtClean="0">
                <a:latin typeface="Abadi"/>
              </a:rPr>
              <a:t>KSC </a:t>
            </a:r>
            <a:r>
              <a:rPr lang="en-US" sz="1200" dirty="0">
                <a:latin typeface="Abadi"/>
              </a:rPr>
              <a:t>LC 39A has a 100% success rate for launches less than 5,500 kg</a:t>
            </a:r>
            <a:endParaRPr lang="es-AR" sz="1200" dirty="0" smtClean="0">
              <a:latin typeface="Abadi"/>
            </a:endParaRPr>
          </a:p>
          <a:p>
            <a:endParaRPr lang="es-AR" dirty="0"/>
          </a:p>
          <a:p>
            <a:endParaRPr lang="es-AR" dirty="0"/>
          </a:p>
        </p:txBody>
      </p:sp>
      <p:pic>
        <p:nvPicPr>
          <p:cNvPr id="7" name="Imagen 6"/>
          <p:cNvPicPr>
            <a:picLocks noChangeAspect="1"/>
          </p:cNvPicPr>
          <p:nvPr/>
        </p:nvPicPr>
        <p:blipFill>
          <a:blip r:embed="rId2"/>
          <a:stretch>
            <a:fillRect/>
          </a:stretch>
        </p:blipFill>
        <p:spPr>
          <a:xfrm>
            <a:off x="2474882" y="3930732"/>
            <a:ext cx="9424004" cy="1827103"/>
          </a:xfrm>
          <a:prstGeom prst="rect">
            <a:avLst/>
          </a:prstGeom>
        </p:spPr>
      </p:pic>
      <p:pic>
        <p:nvPicPr>
          <p:cNvPr id="8"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344957" y="2003691"/>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tx1"/>
                </a:solidFill>
                <a:latin typeface="Arial Rounded MT Bold" panose="020F0704030504030204" pitchFamily="34" charset="0"/>
                <a:ea typeface="Adobe Gothic Std B" panose="020B0800000000000000" pitchFamily="34" charset="-128"/>
              </a:rPr>
              <a:t>Executive Summary</a:t>
            </a:r>
          </a:p>
          <a:p>
            <a:pPr>
              <a:lnSpc>
                <a:spcPct val="100000"/>
              </a:lnSpc>
              <a:spcBef>
                <a:spcPts val="1400"/>
              </a:spcBef>
            </a:pPr>
            <a:r>
              <a:rPr lang="en-US" sz="2400" dirty="0">
                <a:solidFill>
                  <a:schemeClr val="tx1"/>
                </a:solidFill>
                <a:latin typeface="Arial Rounded MT Bold" panose="020F0704030504030204" pitchFamily="34" charset="0"/>
                <a:ea typeface="Adobe Gothic Std B" panose="020B0800000000000000" pitchFamily="34" charset="-128"/>
              </a:rPr>
              <a:t>Introduction</a:t>
            </a:r>
          </a:p>
          <a:p>
            <a:pPr>
              <a:lnSpc>
                <a:spcPct val="100000"/>
              </a:lnSpc>
              <a:spcBef>
                <a:spcPts val="1400"/>
              </a:spcBef>
            </a:pPr>
            <a:r>
              <a:rPr lang="en-US" sz="2400" dirty="0">
                <a:solidFill>
                  <a:schemeClr val="tx1"/>
                </a:solidFill>
                <a:latin typeface="Arial Rounded MT Bold" panose="020F0704030504030204" pitchFamily="34" charset="0"/>
                <a:ea typeface="Adobe Gothic Std B" panose="020B0800000000000000" pitchFamily="34" charset="-128"/>
              </a:rPr>
              <a:t>Methodology</a:t>
            </a:r>
          </a:p>
          <a:p>
            <a:pPr>
              <a:lnSpc>
                <a:spcPct val="100000"/>
              </a:lnSpc>
              <a:spcBef>
                <a:spcPts val="1400"/>
              </a:spcBef>
            </a:pPr>
            <a:r>
              <a:rPr lang="en-US" sz="2400" dirty="0">
                <a:solidFill>
                  <a:schemeClr val="tx1"/>
                </a:solidFill>
                <a:latin typeface="Arial Rounded MT Bold" panose="020F0704030504030204" pitchFamily="34" charset="0"/>
                <a:ea typeface="Adobe Gothic Std B" panose="020B0800000000000000" pitchFamily="34" charset="-128"/>
              </a:rPr>
              <a:t>Results</a:t>
            </a:r>
          </a:p>
          <a:p>
            <a:pPr>
              <a:lnSpc>
                <a:spcPct val="100000"/>
              </a:lnSpc>
              <a:spcBef>
                <a:spcPts val="1400"/>
              </a:spcBef>
            </a:pPr>
            <a:r>
              <a:rPr lang="en-US" sz="2400" dirty="0" smtClean="0">
                <a:solidFill>
                  <a:schemeClr val="tx1"/>
                </a:solidFill>
                <a:latin typeface="Arial Rounded MT Bold" panose="020F0704030504030204" pitchFamily="34" charset="0"/>
                <a:ea typeface="Adobe Gothic Std B" panose="020B0800000000000000" pitchFamily="34" charset="-128"/>
              </a:rPr>
              <a:t>Conclusion</a:t>
            </a:r>
            <a:endParaRPr lang="en-US" sz="2400" dirty="0">
              <a:solidFill>
                <a:schemeClr val="tx1"/>
              </a:solidFill>
              <a:latin typeface="Arial Rounded MT Bold" panose="020F0704030504030204" pitchFamily="34" charset="0"/>
              <a:ea typeface="Adobe Gothic Std B" panose="020B0800000000000000" pitchFamily="34" charset="-128"/>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340273" y="572769"/>
            <a:ext cx="2494367"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chemeClr val="tx1"/>
                </a:solidFill>
                <a:latin typeface="Adobe Gothic Std B" panose="020B0800000000000000" pitchFamily="34" charset="-128"/>
                <a:ea typeface="Adobe Gothic Std B" panose="020B0800000000000000" pitchFamily="34" charset="-128"/>
              </a:rPr>
              <a:t>Outline</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11" name="Picture 4" descr="SpaceX to build lunar lander that's going to put the first woman and person  of colour on the moon | Tech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297" y="572769"/>
            <a:ext cx="7642266" cy="4298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2" name="Picture 2" descr="Archivo:SpaceX logo black.svg - Wikipedia, la enciclopedia libre"/>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295804" y="2006727"/>
            <a:ext cx="4462481" cy="2706298"/>
          </a:xfrm>
          <a:prstGeom prst="rect">
            <a:avLst/>
          </a:prstGeom>
        </p:spPr>
        <p:txBody>
          <a:bodyPr>
            <a:normAutofit/>
          </a:bodyPr>
          <a:lstStyle/>
          <a:p>
            <a:pPr marL="0" indent="0">
              <a:lnSpc>
                <a:spcPct val="100000"/>
              </a:lnSpc>
              <a:spcBef>
                <a:spcPts val="1400"/>
              </a:spcBef>
              <a:buNone/>
            </a:pPr>
            <a:r>
              <a:rPr lang="en-US" sz="2400" dirty="0">
                <a:latin typeface="Arial Rounded MT Bold" panose="020F0704030504030204" pitchFamily="34" charset="0"/>
              </a:rPr>
              <a:t>Exploratory Data Analysis</a:t>
            </a:r>
            <a:r>
              <a:rPr lang="en-US" sz="2400" dirty="0" smtClean="0">
                <a:latin typeface="Arial Rounded MT Bold" panose="020F0704030504030204" pitchFamily="34" charset="0"/>
              </a:rPr>
              <a:t>:</a:t>
            </a:r>
          </a:p>
          <a:p>
            <a:pPr marL="0" indent="0">
              <a:lnSpc>
                <a:spcPct val="100000"/>
              </a:lnSpc>
              <a:spcBef>
                <a:spcPts val="1400"/>
              </a:spcBef>
              <a:buNone/>
            </a:pPr>
            <a:r>
              <a:rPr lang="en-US" sz="1200" b="1" dirty="0" smtClean="0">
                <a:latin typeface="Abadi"/>
              </a:rPr>
              <a:t>100</a:t>
            </a:r>
            <a:r>
              <a:rPr lang="en-US" sz="1200" b="1" dirty="0">
                <a:latin typeface="Abadi"/>
              </a:rPr>
              <a:t>% Success </a:t>
            </a:r>
            <a:r>
              <a:rPr lang="en-US" sz="1200" b="1" dirty="0" smtClean="0">
                <a:latin typeface="Abadi"/>
              </a:rPr>
              <a:t>Rate:                                                            </a:t>
            </a:r>
            <a:r>
              <a:rPr lang="en-US" sz="1200" dirty="0" smtClean="0">
                <a:latin typeface="Abadi"/>
              </a:rPr>
              <a:t>ES-L1</a:t>
            </a:r>
            <a:r>
              <a:rPr lang="en-US" sz="1200" dirty="0">
                <a:latin typeface="Abadi"/>
              </a:rPr>
              <a:t>, GEO, HEO and </a:t>
            </a:r>
            <a:r>
              <a:rPr lang="en-US" sz="1200" dirty="0" smtClean="0">
                <a:latin typeface="Abadi"/>
              </a:rPr>
              <a:t>SSO</a:t>
            </a:r>
          </a:p>
          <a:p>
            <a:pPr marL="0" indent="0">
              <a:lnSpc>
                <a:spcPct val="100000"/>
              </a:lnSpc>
              <a:spcBef>
                <a:spcPts val="1400"/>
              </a:spcBef>
              <a:buNone/>
            </a:pPr>
            <a:r>
              <a:rPr lang="en-US" sz="1200" b="1" dirty="0" smtClean="0">
                <a:latin typeface="Abadi"/>
              </a:rPr>
              <a:t>50</a:t>
            </a:r>
            <a:r>
              <a:rPr lang="en-US" sz="1200" b="1" dirty="0">
                <a:latin typeface="Abadi"/>
              </a:rPr>
              <a:t>%-80% Success Rate: </a:t>
            </a:r>
            <a:r>
              <a:rPr lang="en-US" sz="1200" b="1" dirty="0" smtClean="0">
                <a:latin typeface="Abadi"/>
              </a:rPr>
              <a:t> </a:t>
            </a:r>
            <a:r>
              <a:rPr lang="en-US" sz="1200" dirty="0" smtClean="0">
                <a:latin typeface="Abadi"/>
              </a:rPr>
              <a:t>                                                 GTO</a:t>
            </a:r>
            <a:r>
              <a:rPr lang="en-US" sz="1200" dirty="0">
                <a:latin typeface="Abadi"/>
              </a:rPr>
              <a:t>, ISS, LEO, MEO, </a:t>
            </a:r>
            <a:r>
              <a:rPr lang="en-US" sz="1200" dirty="0" smtClean="0">
                <a:latin typeface="Abadi"/>
              </a:rPr>
              <a:t>PO</a:t>
            </a:r>
          </a:p>
          <a:p>
            <a:pPr marL="0" indent="0">
              <a:lnSpc>
                <a:spcPct val="100000"/>
              </a:lnSpc>
              <a:spcBef>
                <a:spcPts val="1400"/>
              </a:spcBef>
              <a:buNone/>
            </a:pPr>
            <a:r>
              <a:rPr lang="en-US" sz="1200" b="1" dirty="0" smtClean="0">
                <a:latin typeface="Abadi"/>
              </a:rPr>
              <a:t>0</a:t>
            </a:r>
            <a:r>
              <a:rPr lang="en-US" sz="1200" b="1" dirty="0">
                <a:latin typeface="Abadi"/>
              </a:rPr>
              <a:t>% Success Rate: </a:t>
            </a:r>
            <a:r>
              <a:rPr lang="en-US" sz="1200" b="1" dirty="0" smtClean="0">
                <a:latin typeface="Abadi"/>
              </a:rPr>
              <a:t>                                                                 </a:t>
            </a:r>
            <a:r>
              <a:rPr lang="en-US" sz="1200" dirty="0" smtClean="0">
                <a:latin typeface="Abadi"/>
              </a:rPr>
              <a:t>SO</a:t>
            </a:r>
            <a:endParaRPr lang="en-US" sz="1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283929" y="56755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Success Rate vs. Orbit Type</a:t>
            </a:r>
          </a:p>
        </p:txBody>
      </p:sp>
      <p:pic>
        <p:nvPicPr>
          <p:cNvPr id="2" name="Imagen 1"/>
          <p:cNvPicPr>
            <a:picLocks noChangeAspect="1"/>
          </p:cNvPicPr>
          <p:nvPr/>
        </p:nvPicPr>
        <p:blipFill>
          <a:blip r:embed="rId2"/>
          <a:stretch>
            <a:fillRect/>
          </a:stretch>
        </p:blipFill>
        <p:spPr>
          <a:xfrm>
            <a:off x="6337607" y="2006727"/>
            <a:ext cx="5515745" cy="4096322"/>
          </a:xfrm>
          <a:prstGeom prst="rect">
            <a:avLst/>
          </a:prstGeom>
        </p:spPr>
      </p:pic>
      <p:pic>
        <p:nvPicPr>
          <p:cNvPr id="6"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295804" y="2001862"/>
            <a:ext cx="5819988" cy="1572612"/>
          </a:xfrm>
          <a:prstGeom prst="rect">
            <a:avLst/>
          </a:prstGeom>
        </p:spPr>
        <p:txBody>
          <a:bodyPr>
            <a:normAutofit/>
          </a:bodyPr>
          <a:lstStyle/>
          <a:p>
            <a:pPr marL="0" indent="0">
              <a:lnSpc>
                <a:spcPct val="100000"/>
              </a:lnSpc>
              <a:spcBef>
                <a:spcPts val="1400"/>
              </a:spcBef>
              <a:buNone/>
            </a:pPr>
            <a:r>
              <a:rPr lang="en-US" sz="2400" dirty="0">
                <a:latin typeface="Arial Rounded MT Bold" panose="020F0704030504030204" pitchFamily="34" charset="0"/>
              </a:rPr>
              <a:t>Exploratory Data Analysis:</a:t>
            </a:r>
          </a:p>
          <a:p>
            <a:pPr marL="0" indent="0">
              <a:lnSpc>
                <a:spcPct val="100000"/>
              </a:lnSpc>
              <a:spcBef>
                <a:spcPts val="1400"/>
              </a:spcBef>
              <a:buNone/>
            </a:pPr>
            <a:r>
              <a:rPr lang="en-US" sz="1200" dirty="0" smtClean="0">
                <a:latin typeface="Abadi" panose="020B0604020104020204"/>
              </a:rPr>
              <a:t>The </a:t>
            </a:r>
            <a:r>
              <a:rPr lang="en-US" sz="1200" dirty="0">
                <a:latin typeface="Abadi" panose="020B0604020104020204"/>
              </a:rPr>
              <a:t>success rate typically increases with the number of flights for each orbit </a:t>
            </a:r>
            <a:r>
              <a:rPr lang="en-US" sz="1200" dirty="0" smtClean="0">
                <a:latin typeface="Abadi" panose="020B0604020104020204"/>
              </a:rPr>
              <a:t>(LEO)</a:t>
            </a:r>
          </a:p>
          <a:p>
            <a:pPr marL="0" indent="0">
              <a:lnSpc>
                <a:spcPct val="100000"/>
              </a:lnSpc>
              <a:spcBef>
                <a:spcPts val="1400"/>
              </a:spcBef>
              <a:buNone/>
            </a:pPr>
            <a:r>
              <a:rPr lang="en-US" sz="1200" dirty="0" smtClean="0">
                <a:latin typeface="Abadi" panose="020B0604020104020204"/>
              </a:rPr>
              <a:t>ISS and GTO share similarities when it comes to their success rates</a:t>
            </a:r>
          </a:p>
          <a:p>
            <a:pPr marL="0" indent="0">
              <a:lnSpc>
                <a:spcPct val="100000"/>
              </a:lnSpc>
              <a:spcBef>
                <a:spcPts val="1400"/>
              </a:spcBef>
              <a:buNone/>
            </a:pPr>
            <a:r>
              <a:rPr lang="en-US" sz="1200" dirty="0" smtClean="0">
                <a:latin typeface="Abadi" panose="020B0604020104020204"/>
              </a:rPr>
              <a:t>The SSO and GEO orbits have </a:t>
            </a:r>
            <a:r>
              <a:rPr lang="en-US" sz="1200" dirty="0">
                <a:latin typeface="Abadi" panose="020B0604020104020204"/>
              </a:rPr>
              <a:t>a 100</a:t>
            </a:r>
            <a:r>
              <a:rPr lang="en-US" sz="1200" dirty="0" smtClean="0">
                <a:latin typeface="Abadi" panose="020B0604020104020204"/>
              </a:rPr>
              <a: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272054" y="598007"/>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Flight Number vs. Orbit Type</a:t>
            </a:r>
          </a:p>
        </p:txBody>
      </p:sp>
      <p:pic>
        <p:nvPicPr>
          <p:cNvPr id="2" name="Imagen 1"/>
          <p:cNvPicPr>
            <a:picLocks noChangeAspect="1"/>
          </p:cNvPicPr>
          <p:nvPr/>
        </p:nvPicPr>
        <p:blipFill>
          <a:blip r:embed="rId2"/>
          <a:stretch>
            <a:fillRect/>
          </a:stretch>
        </p:blipFill>
        <p:spPr>
          <a:xfrm>
            <a:off x="6646719" y="2005942"/>
            <a:ext cx="5201376" cy="4715533"/>
          </a:xfrm>
          <a:prstGeom prst="rect">
            <a:avLst/>
          </a:prstGeom>
        </p:spPr>
      </p:pic>
      <p:pic>
        <p:nvPicPr>
          <p:cNvPr id="7"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307679" y="2004657"/>
            <a:ext cx="4795394" cy="1596788"/>
          </a:xfrm>
          <a:prstGeom prst="rect">
            <a:avLst/>
          </a:prstGeom>
        </p:spPr>
        <p:txBody>
          <a:bodyPr>
            <a:normAutofit/>
          </a:bodyPr>
          <a:lstStyle/>
          <a:p>
            <a:pPr marL="0" indent="0">
              <a:lnSpc>
                <a:spcPct val="100000"/>
              </a:lnSpc>
              <a:spcBef>
                <a:spcPts val="1400"/>
              </a:spcBef>
              <a:buNone/>
            </a:pPr>
            <a:r>
              <a:rPr lang="en-US" sz="2400" dirty="0">
                <a:latin typeface="Arial Rounded MT Bold" panose="020F0704030504030204" pitchFamily="34" charset="0"/>
              </a:rPr>
              <a:t>Exploratory Data Analysis:</a:t>
            </a:r>
          </a:p>
          <a:p>
            <a:pPr marL="0" indent="0">
              <a:lnSpc>
                <a:spcPct val="100000"/>
              </a:lnSpc>
              <a:spcBef>
                <a:spcPts val="1400"/>
              </a:spcBef>
              <a:buNone/>
            </a:pPr>
            <a:r>
              <a:rPr lang="en-US" sz="1200" dirty="0" smtClean="0">
                <a:latin typeface="Abadi" panose="020B0604020104020204"/>
              </a:rPr>
              <a:t>As </a:t>
            </a:r>
            <a:r>
              <a:rPr lang="en-US" sz="1200" dirty="0">
                <a:latin typeface="Abadi" panose="020B0604020104020204"/>
              </a:rPr>
              <a:t>the payloads get heavier, </a:t>
            </a:r>
            <a:r>
              <a:rPr lang="en-US" sz="1200" dirty="0" smtClean="0">
                <a:latin typeface="Abadi" panose="020B0604020104020204"/>
              </a:rPr>
              <a:t>the success </a:t>
            </a:r>
            <a:r>
              <a:rPr lang="en-US" sz="1200" dirty="0">
                <a:latin typeface="Abadi" panose="020B0604020104020204"/>
              </a:rPr>
              <a:t>rate </a:t>
            </a:r>
            <a:r>
              <a:rPr lang="en-US" sz="1200" dirty="0" smtClean="0">
                <a:latin typeface="Abadi" panose="020B0604020104020204"/>
              </a:rPr>
              <a:t>increases.</a:t>
            </a:r>
          </a:p>
          <a:p>
            <a:pPr marL="0" indent="0">
              <a:lnSpc>
                <a:spcPct val="100000"/>
              </a:lnSpc>
              <a:spcBef>
                <a:spcPts val="1400"/>
              </a:spcBef>
              <a:buNone/>
            </a:pPr>
            <a:r>
              <a:rPr lang="en-US" sz="1200" dirty="0" smtClean="0">
                <a:solidFill>
                  <a:schemeClr val="accent3">
                    <a:lumMod val="25000"/>
                  </a:schemeClr>
                </a:solidFill>
                <a:latin typeface="Abadi" panose="020B0604020104020204"/>
              </a:rPr>
              <a:t>GTO orbit, alternates it success as the mass increases</a:t>
            </a:r>
            <a:endParaRPr lang="en-US" sz="12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272054" y="5543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Payload vs. Orbit Type</a:t>
            </a:r>
          </a:p>
        </p:txBody>
      </p:sp>
      <p:pic>
        <p:nvPicPr>
          <p:cNvPr id="2" name="Imagen 1"/>
          <p:cNvPicPr>
            <a:picLocks noChangeAspect="1"/>
          </p:cNvPicPr>
          <p:nvPr/>
        </p:nvPicPr>
        <p:blipFill>
          <a:blip r:embed="rId2"/>
          <a:stretch>
            <a:fillRect/>
          </a:stretch>
        </p:blipFill>
        <p:spPr>
          <a:xfrm>
            <a:off x="5388058" y="2004657"/>
            <a:ext cx="6473220" cy="3027314"/>
          </a:xfrm>
          <a:prstGeom prst="rect">
            <a:avLst/>
          </a:prstGeom>
        </p:spPr>
      </p:pic>
      <p:pic>
        <p:nvPicPr>
          <p:cNvPr id="6"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295804" y="1995009"/>
            <a:ext cx="4866514" cy="1901398"/>
          </a:xfrm>
          <a:prstGeom prst="rect">
            <a:avLst/>
          </a:prstGeom>
        </p:spPr>
        <p:txBody>
          <a:bodyPr>
            <a:normAutofit/>
          </a:bodyPr>
          <a:lstStyle/>
          <a:p>
            <a:pPr marL="0" indent="0">
              <a:lnSpc>
                <a:spcPct val="100000"/>
              </a:lnSpc>
              <a:spcBef>
                <a:spcPts val="1400"/>
              </a:spcBef>
              <a:buNone/>
            </a:pPr>
            <a:r>
              <a:rPr lang="en-US" sz="2400" dirty="0">
                <a:latin typeface="Arial Rounded MT Bold" panose="020F0704030504030204" pitchFamily="34" charset="0"/>
              </a:rPr>
              <a:t>Exploratory Data Analysis:</a:t>
            </a:r>
          </a:p>
          <a:p>
            <a:pPr marL="0" indent="0">
              <a:lnSpc>
                <a:spcPct val="100000"/>
              </a:lnSpc>
              <a:spcBef>
                <a:spcPts val="1400"/>
              </a:spcBef>
              <a:buNone/>
            </a:pPr>
            <a:r>
              <a:rPr lang="es-AR" sz="1200" dirty="0" smtClean="0">
                <a:solidFill>
                  <a:schemeClr val="accent3">
                    <a:lumMod val="25000"/>
                  </a:schemeClr>
                </a:solidFill>
                <a:latin typeface="Abadi" panose="020B0604020104020204"/>
              </a:rPr>
              <a:t>In general, </a:t>
            </a:r>
            <a:r>
              <a:rPr lang="en-US" sz="1200" dirty="0">
                <a:latin typeface="Abadi" panose="020B0604020104020204"/>
              </a:rPr>
              <a:t>the success rate has improved since </a:t>
            </a:r>
            <a:r>
              <a:rPr lang="en-US" sz="1200" dirty="0" smtClean="0">
                <a:latin typeface="Abadi" panose="020B0604020104020204"/>
              </a:rPr>
              <a:t>2013</a:t>
            </a:r>
          </a:p>
          <a:p>
            <a:pPr marL="0" indent="0">
              <a:lnSpc>
                <a:spcPct val="100000"/>
              </a:lnSpc>
              <a:spcBef>
                <a:spcPts val="1400"/>
              </a:spcBef>
              <a:buNone/>
            </a:pPr>
            <a:r>
              <a:rPr lang="en-US" sz="1200" dirty="0" smtClean="0">
                <a:solidFill>
                  <a:schemeClr val="accent3">
                    <a:lumMod val="25000"/>
                  </a:schemeClr>
                </a:solidFill>
                <a:latin typeface="Abadi" panose="020B0604020104020204"/>
              </a:rPr>
              <a:t>However, the success decreased in 2018 and in 2020.</a:t>
            </a:r>
            <a:endParaRPr lang="en-US" sz="12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283929" y="56223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Launch Success Yearly Trend</a:t>
            </a:r>
          </a:p>
        </p:txBody>
      </p:sp>
      <p:pic>
        <p:nvPicPr>
          <p:cNvPr id="2" name="Imagen 1"/>
          <p:cNvPicPr>
            <a:picLocks noChangeAspect="1"/>
          </p:cNvPicPr>
          <p:nvPr/>
        </p:nvPicPr>
        <p:blipFill>
          <a:blip r:embed="rId2"/>
          <a:stretch>
            <a:fillRect/>
          </a:stretch>
        </p:blipFill>
        <p:spPr>
          <a:xfrm>
            <a:off x="6151419" y="1995009"/>
            <a:ext cx="5698677" cy="4294216"/>
          </a:xfrm>
          <a:prstGeom prst="rect">
            <a:avLst/>
          </a:prstGeom>
        </p:spPr>
      </p:pic>
      <p:pic>
        <p:nvPicPr>
          <p:cNvPr id="7"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295804" y="56383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dobe Gothic Std B" panose="020B0800000000000000" pitchFamily="34" charset="-128"/>
                <a:ea typeface="Adobe Gothic Std B" panose="020B0800000000000000" pitchFamily="34" charset="-128"/>
              </a:rPr>
              <a:t>Launch </a:t>
            </a:r>
            <a:r>
              <a:rPr lang="en-US" dirty="0">
                <a:solidFill>
                  <a:schemeClr val="tx1"/>
                </a:solidFill>
                <a:latin typeface="Adobe Gothic Std B" panose="020B0800000000000000" pitchFamily="34" charset="-128"/>
                <a:ea typeface="Adobe Gothic Std B" panose="020B0800000000000000" pitchFamily="34" charset="-128"/>
              </a:rPr>
              <a:t>Site Names</a:t>
            </a:r>
          </a:p>
        </p:txBody>
      </p:sp>
      <p:pic>
        <p:nvPicPr>
          <p:cNvPr id="6" name="Picture 2" descr="Archivo:SpaceX logo black.svg - Wikipedia, la enciclopedia libre"/>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3"/>
          <a:stretch>
            <a:fillRect/>
          </a:stretch>
        </p:blipFill>
        <p:spPr>
          <a:xfrm>
            <a:off x="4643052" y="1984669"/>
            <a:ext cx="7179066" cy="3418603"/>
          </a:xfrm>
          <a:prstGeom prst="rect">
            <a:avLst/>
          </a:prstGeom>
        </p:spPr>
      </p:pic>
      <p:sp>
        <p:nvSpPr>
          <p:cNvPr id="12" name="Rectángulo 11"/>
          <p:cNvSpPr/>
          <p:nvPr/>
        </p:nvSpPr>
        <p:spPr>
          <a:xfrm>
            <a:off x="299491" y="1984670"/>
            <a:ext cx="4189525" cy="1754326"/>
          </a:xfrm>
          <a:prstGeom prst="rect">
            <a:avLst/>
          </a:prstGeom>
        </p:spPr>
        <p:txBody>
          <a:bodyPr wrap="square">
            <a:spAutoFit/>
          </a:bodyPr>
          <a:lstStyle/>
          <a:p>
            <a:r>
              <a:rPr lang="en-US" sz="2400" dirty="0">
                <a:latin typeface="Arial Rounded MT Bold" panose="020F0704030504030204" pitchFamily="34" charset="0"/>
              </a:rPr>
              <a:t>Exploratory Data Analysis:</a:t>
            </a:r>
          </a:p>
          <a:p>
            <a:endParaRPr lang="en-US" sz="2400" dirty="0" smtClean="0">
              <a:latin typeface="Arial Rounded MT Bold" panose="020F0704030504030204" pitchFamily="34" charset="0"/>
            </a:endParaRPr>
          </a:p>
          <a:p>
            <a:r>
              <a:rPr lang="en-US" sz="1200" b="1" dirty="0" smtClean="0">
                <a:latin typeface="Abadi"/>
              </a:rPr>
              <a:t>Launch Site Names: </a:t>
            </a:r>
          </a:p>
          <a:p>
            <a:pPr marL="285750" indent="-285750">
              <a:buFont typeface="Arial" panose="020B0604020202020204" pitchFamily="34" charset="0"/>
              <a:buChar char="•"/>
            </a:pPr>
            <a:r>
              <a:rPr lang="en-US" sz="1200" dirty="0" smtClean="0">
                <a:latin typeface="Abadi"/>
              </a:rPr>
              <a:t>CCAFS LC-40</a:t>
            </a:r>
          </a:p>
          <a:p>
            <a:pPr marL="285750" indent="-285750">
              <a:buFont typeface="Arial" panose="020B0604020202020204" pitchFamily="34" charset="0"/>
              <a:buChar char="•"/>
            </a:pPr>
            <a:r>
              <a:rPr lang="en-US" sz="1200" dirty="0" smtClean="0">
                <a:latin typeface="Abadi"/>
              </a:rPr>
              <a:t>CCAFS SLC-40</a:t>
            </a:r>
          </a:p>
          <a:p>
            <a:pPr marL="285750" indent="-285750">
              <a:buFont typeface="Arial" panose="020B0604020202020204" pitchFamily="34" charset="0"/>
              <a:buChar char="•"/>
            </a:pPr>
            <a:r>
              <a:rPr lang="en-US" sz="1200" dirty="0" smtClean="0">
                <a:latin typeface="Abadi"/>
              </a:rPr>
              <a:t>KSC LC-39A</a:t>
            </a:r>
          </a:p>
          <a:p>
            <a:pPr marL="285750" indent="-285750">
              <a:buFont typeface="Arial" panose="020B0604020202020204" pitchFamily="34" charset="0"/>
              <a:buChar char="•"/>
            </a:pPr>
            <a:r>
              <a:rPr lang="en-US" sz="1200" dirty="0" smtClean="0">
                <a:latin typeface="Abadi"/>
              </a:rPr>
              <a:t>VAFB SLC-4E</a:t>
            </a:r>
            <a:endParaRPr lang="en-US" sz="1200" dirty="0">
              <a:latin typeface="Abadi"/>
            </a:endParaRPr>
          </a:p>
        </p:txBody>
      </p:sp>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280480" y="56266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'CCA' Launch </a:t>
            </a:r>
            <a:r>
              <a:rPr lang="en-US" dirty="0">
                <a:solidFill>
                  <a:schemeClr val="tx1"/>
                </a:solidFill>
                <a:latin typeface="Adobe Gothic Std B" panose="020B0800000000000000" pitchFamily="34" charset="-128"/>
                <a:ea typeface="Adobe Gothic Std B" panose="020B0800000000000000" pitchFamily="34" charset="-128"/>
              </a:rPr>
              <a:t>Site </a:t>
            </a:r>
            <a:r>
              <a:rPr lang="en-US" dirty="0" smtClean="0">
                <a:solidFill>
                  <a:schemeClr val="tx1"/>
                </a:solidFill>
                <a:latin typeface="Adobe Gothic Std B" panose="020B0800000000000000" pitchFamily="34" charset="-128"/>
                <a:ea typeface="Adobe Gothic Std B" panose="020B0800000000000000" pitchFamily="34" charset="-128"/>
              </a:rPr>
              <a:t>Names</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2" name="Imagen 1"/>
          <p:cNvPicPr>
            <a:picLocks noChangeAspect="1"/>
          </p:cNvPicPr>
          <p:nvPr/>
        </p:nvPicPr>
        <p:blipFill>
          <a:blip r:embed="rId2"/>
          <a:stretch>
            <a:fillRect/>
          </a:stretch>
        </p:blipFill>
        <p:spPr>
          <a:xfrm>
            <a:off x="355179" y="3230633"/>
            <a:ext cx="11512265" cy="2899545"/>
          </a:xfrm>
          <a:prstGeom prst="rect">
            <a:avLst/>
          </a:prstGeom>
        </p:spPr>
      </p:pic>
      <p:pic>
        <p:nvPicPr>
          <p:cNvPr id="6"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6"/>
          <p:cNvSpPr>
            <a:spLocks noGrp="1"/>
          </p:cNvSpPr>
          <p:nvPr>
            <p:ph idx="4294967295"/>
          </p:nvPr>
        </p:nvSpPr>
        <p:spPr>
          <a:xfrm>
            <a:off x="292355" y="1990850"/>
            <a:ext cx="9745663" cy="1013611"/>
          </a:xfrm>
          <a:prstGeom prst="rect">
            <a:avLst/>
          </a:prstGeom>
        </p:spPr>
        <p:txBody>
          <a:bodyPr>
            <a:spAutoFit/>
          </a:bodyPr>
          <a:lstStyle/>
          <a:p>
            <a:pPr marL="0" indent="0">
              <a:buNone/>
            </a:pPr>
            <a:r>
              <a:rPr lang="en-US" sz="2400" dirty="0">
                <a:latin typeface="Arial Rounded MT Bold" panose="020F0704030504030204" pitchFamily="34" charset="0"/>
              </a:rPr>
              <a:t>Exploratory Data Analysis:</a:t>
            </a:r>
          </a:p>
          <a:p>
            <a:pPr marL="0" indent="0">
              <a:buNone/>
            </a:pPr>
            <a:r>
              <a:rPr lang="en-US" sz="1200" b="1" dirty="0" smtClean="0">
                <a:latin typeface="Abadi"/>
              </a:rPr>
              <a:t>Records </a:t>
            </a:r>
            <a:r>
              <a:rPr lang="en-US" sz="1200" b="1" dirty="0">
                <a:latin typeface="Abadi"/>
              </a:rPr>
              <a:t>with Launch Site Starting with </a:t>
            </a:r>
            <a:r>
              <a:rPr lang="en-US" sz="1200" b="1" dirty="0" smtClean="0">
                <a:latin typeface="Abadi"/>
              </a:rPr>
              <a:t>‘CCA’:</a:t>
            </a:r>
          </a:p>
          <a:p>
            <a:pPr marL="0" indent="0">
              <a:buNone/>
            </a:pPr>
            <a:r>
              <a:rPr lang="en-US" sz="1200" dirty="0" smtClean="0">
                <a:latin typeface="Abadi"/>
              </a:rPr>
              <a:t>Displaying </a:t>
            </a:r>
            <a:r>
              <a:rPr lang="en-US" sz="1200" dirty="0">
                <a:latin typeface="Abadi"/>
              </a:rPr>
              <a:t>5 records below</a:t>
            </a:r>
          </a:p>
        </p:txBody>
      </p:sp>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295804" y="55683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dobe Gothic Std B" panose="020B0800000000000000" pitchFamily="34" charset="-128"/>
                <a:ea typeface="Adobe Gothic Std B" panose="020B0800000000000000" pitchFamily="34" charset="-128"/>
              </a:rPr>
              <a:t>Payload </a:t>
            </a:r>
            <a:r>
              <a:rPr lang="en-US" dirty="0">
                <a:solidFill>
                  <a:schemeClr val="tx1"/>
                </a:solidFill>
                <a:latin typeface="Adobe Gothic Std B" panose="020B0800000000000000" pitchFamily="34" charset="-128"/>
                <a:ea typeface="Adobe Gothic Std B" panose="020B0800000000000000" pitchFamily="34" charset="-128"/>
              </a:rPr>
              <a:t>Mass</a:t>
            </a:r>
          </a:p>
        </p:txBody>
      </p:sp>
      <p:pic>
        <p:nvPicPr>
          <p:cNvPr id="2" name="Imagen 1"/>
          <p:cNvPicPr>
            <a:picLocks noChangeAspect="1"/>
          </p:cNvPicPr>
          <p:nvPr/>
        </p:nvPicPr>
        <p:blipFill rotWithShape="1">
          <a:blip r:embed="rId2"/>
          <a:srcRect t="335" b="61539"/>
          <a:stretch/>
        </p:blipFill>
        <p:spPr>
          <a:xfrm>
            <a:off x="355179" y="2696842"/>
            <a:ext cx="7344800" cy="1351130"/>
          </a:xfrm>
          <a:prstGeom prst="rect">
            <a:avLst/>
          </a:prstGeom>
        </p:spPr>
      </p:pic>
      <p:pic>
        <p:nvPicPr>
          <p:cNvPr id="6"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276170" y="2301972"/>
            <a:ext cx="7909996" cy="276999"/>
          </a:xfrm>
          <a:prstGeom prst="rect">
            <a:avLst/>
          </a:prstGeom>
        </p:spPr>
        <p:txBody>
          <a:bodyPr wrap="square">
            <a:spAutoFit/>
          </a:bodyPr>
          <a:lstStyle/>
          <a:p>
            <a:r>
              <a:rPr lang="en-US" sz="1200" b="1" dirty="0">
                <a:latin typeface="Abadi"/>
              </a:rPr>
              <a:t>Total Payload </a:t>
            </a:r>
            <a:r>
              <a:rPr lang="en-US" sz="1200" b="1" dirty="0" smtClean="0">
                <a:latin typeface="Abadi"/>
              </a:rPr>
              <a:t>Mass:  </a:t>
            </a:r>
            <a:r>
              <a:rPr lang="en-US" sz="1200" dirty="0" smtClean="0">
                <a:latin typeface="Abadi"/>
              </a:rPr>
              <a:t>45,596 </a:t>
            </a:r>
            <a:r>
              <a:rPr lang="en-US" sz="1200" dirty="0">
                <a:latin typeface="Abadi"/>
              </a:rPr>
              <a:t>kg (total) carried by boosters launched by NASA (CRS) </a:t>
            </a:r>
          </a:p>
        </p:txBody>
      </p:sp>
      <p:sp>
        <p:nvSpPr>
          <p:cNvPr id="8" name="Rectángulo 7"/>
          <p:cNvSpPr/>
          <p:nvPr/>
        </p:nvSpPr>
        <p:spPr>
          <a:xfrm>
            <a:off x="6528571" y="4391632"/>
            <a:ext cx="5666038" cy="461665"/>
          </a:xfrm>
          <a:prstGeom prst="rect">
            <a:avLst/>
          </a:prstGeom>
        </p:spPr>
        <p:txBody>
          <a:bodyPr wrap="none">
            <a:spAutoFit/>
          </a:bodyPr>
          <a:lstStyle/>
          <a:p>
            <a:r>
              <a:rPr lang="es-AR" sz="1200" b="1" dirty="0" err="1">
                <a:latin typeface="Abadi"/>
              </a:rPr>
              <a:t>Average</a:t>
            </a:r>
            <a:r>
              <a:rPr lang="es-AR" sz="1200" b="1" dirty="0">
                <a:latin typeface="Abadi"/>
              </a:rPr>
              <a:t> </a:t>
            </a:r>
            <a:r>
              <a:rPr lang="es-AR" sz="1200" b="1" dirty="0" err="1">
                <a:latin typeface="Abadi"/>
              </a:rPr>
              <a:t>Payload</a:t>
            </a:r>
            <a:r>
              <a:rPr lang="es-AR" sz="1200" b="1" dirty="0">
                <a:latin typeface="Abadi"/>
              </a:rPr>
              <a:t> </a:t>
            </a:r>
            <a:r>
              <a:rPr lang="es-AR" sz="1200" b="1" dirty="0" err="1" smtClean="0">
                <a:latin typeface="Abadi"/>
              </a:rPr>
              <a:t>Mass</a:t>
            </a:r>
            <a:r>
              <a:rPr lang="es-AR" sz="1200" b="1" dirty="0" smtClean="0">
                <a:latin typeface="Abadi"/>
              </a:rPr>
              <a:t>:</a:t>
            </a:r>
            <a:r>
              <a:rPr lang="es-AR" sz="2400" dirty="0" smtClean="0">
                <a:latin typeface="Arial Rounded MT Bold" panose="020F0704030504030204" pitchFamily="34" charset="0"/>
              </a:rPr>
              <a:t> </a:t>
            </a:r>
            <a:r>
              <a:rPr lang="en-US" sz="1200" dirty="0" smtClean="0">
                <a:latin typeface="Abadi"/>
              </a:rPr>
              <a:t>2,928 </a:t>
            </a:r>
            <a:r>
              <a:rPr lang="en-US" sz="1200" dirty="0">
                <a:latin typeface="Abadi"/>
              </a:rPr>
              <a:t>kg (average) carried by booster version F9 v1.1 </a:t>
            </a:r>
          </a:p>
        </p:txBody>
      </p:sp>
      <p:pic>
        <p:nvPicPr>
          <p:cNvPr id="10" name="Imagen 9"/>
          <p:cNvPicPr>
            <a:picLocks noChangeAspect="1"/>
          </p:cNvPicPr>
          <p:nvPr/>
        </p:nvPicPr>
        <p:blipFill>
          <a:blip r:embed="rId4"/>
          <a:stretch>
            <a:fillRect/>
          </a:stretch>
        </p:blipFill>
        <p:spPr>
          <a:xfrm>
            <a:off x="6594964" y="4931813"/>
            <a:ext cx="5068007" cy="1238423"/>
          </a:xfrm>
          <a:prstGeom prst="rect">
            <a:avLst/>
          </a:prstGeom>
        </p:spPr>
      </p:pic>
      <p:sp>
        <p:nvSpPr>
          <p:cNvPr id="11" name="Rectángulo 10"/>
          <p:cNvSpPr/>
          <p:nvPr/>
        </p:nvSpPr>
        <p:spPr>
          <a:xfrm>
            <a:off x="276170" y="1550539"/>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644658" y="1413838"/>
            <a:ext cx="3804144" cy="420841"/>
          </a:xfrm>
          <a:prstGeom prst="rect">
            <a:avLst/>
          </a:prstGeom>
        </p:spPr>
        <p:txBody>
          <a:bodyPr lIns="91440" tIns="45720" rIns="91440" bIns="45720" anchor="t">
            <a:normAutofit/>
          </a:bodyPr>
          <a:lstStyle/>
          <a:p>
            <a:pPr marL="0" indent="0">
              <a:lnSpc>
                <a:spcPct val="100000"/>
              </a:lnSpc>
              <a:spcBef>
                <a:spcPts val="1400"/>
              </a:spcBef>
              <a:buNone/>
            </a:pPr>
            <a:r>
              <a:rPr lang="en-US" sz="1200" b="1" dirty="0" smtClean="0">
                <a:solidFill>
                  <a:schemeClr val="accent3">
                    <a:lumMod val="25000"/>
                  </a:schemeClr>
                </a:solidFill>
                <a:latin typeface="Abadi"/>
              </a:rPr>
              <a:t>First </a:t>
            </a:r>
            <a:r>
              <a:rPr lang="en-US" sz="1200" b="1" dirty="0">
                <a:solidFill>
                  <a:schemeClr val="accent3">
                    <a:lumMod val="25000"/>
                  </a:schemeClr>
                </a:solidFill>
                <a:latin typeface="Abadi"/>
              </a:rPr>
              <a:t>successful landing outcome on ground </a:t>
            </a:r>
            <a:r>
              <a:rPr lang="en-US" sz="1200" b="1" dirty="0" smtClean="0">
                <a:solidFill>
                  <a:schemeClr val="accent3">
                    <a:lumMod val="25000"/>
                  </a:schemeClr>
                </a:solidFill>
                <a:latin typeface="Abadi"/>
              </a:rPr>
              <a:t>pa</a:t>
            </a:r>
            <a:r>
              <a:rPr lang="en-US" sz="1200" b="1" dirty="0">
                <a:solidFill>
                  <a:schemeClr val="accent3">
                    <a:lumMod val="25000"/>
                  </a:schemeClr>
                </a:solidFill>
                <a:latin typeface="Abadi"/>
              </a:rPr>
              <a:t>d</a:t>
            </a:r>
            <a:endParaRPr lang="en-US" sz="1200" b="1"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283929" y="54334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dobe Gothic Std B" panose="020B0800000000000000" pitchFamily="34" charset="-128"/>
                <a:ea typeface="Adobe Gothic Std B" panose="020B0800000000000000" pitchFamily="34" charset="-128"/>
              </a:rPr>
              <a:t>Landings and Missions </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6" name="Picture 2" descr="Archivo:SpaceX logo black.svg - Wikipedia, la enciclopedia libre"/>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xmlns="" id="{1B07C49E-AFFC-EC46-8930-E4D428F5F943}"/>
              </a:ext>
            </a:extLst>
          </p:cNvPr>
          <p:cNvSpPr txBox="1">
            <a:spLocks/>
          </p:cNvSpPr>
          <p:nvPr/>
        </p:nvSpPr>
        <p:spPr>
          <a:xfrm>
            <a:off x="283928" y="2423745"/>
            <a:ext cx="6732503" cy="7436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smtClean="0">
                <a:solidFill>
                  <a:schemeClr val="accent3">
                    <a:lumMod val="25000"/>
                  </a:schemeClr>
                </a:solidFill>
                <a:latin typeface="Abadi"/>
              </a:rPr>
              <a:t>Boosters which have successfully landed on drone ship and                                              had payload mass </a:t>
            </a:r>
            <a:r>
              <a:rPr lang="en-US" sz="1200" b="1" dirty="0">
                <a:latin typeface="Abadi"/>
              </a:rPr>
              <a:t>greater than 4,000 but less than 6,000</a:t>
            </a:r>
            <a:endParaRPr lang="en-US" sz="1200" b="1" dirty="0">
              <a:solidFill>
                <a:schemeClr val="accent3">
                  <a:lumMod val="25000"/>
                </a:schemeClr>
              </a:solidFill>
              <a:latin typeface="Abadi"/>
            </a:endParaRPr>
          </a:p>
        </p:txBody>
      </p:sp>
      <p:sp>
        <p:nvSpPr>
          <p:cNvPr id="8" name="Rectángulo 7"/>
          <p:cNvSpPr/>
          <p:nvPr/>
        </p:nvSpPr>
        <p:spPr>
          <a:xfrm>
            <a:off x="6007732" y="4458765"/>
            <a:ext cx="5417319" cy="276999"/>
          </a:xfrm>
          <a:prstGeom prst="rect">
            <a:avLst/>
          </a:prstGeom>
        </p:spPr>
        <p:txBody>
          <a:bodyPr wrap="square">
            <a:spAutoFit/>
          </a:bodyPr>
          <a:lstStyle/>
          <a:p>
            <a:r>
              <a:rPr lang="en-US" sz="1200" b="1" dirty="0">
                <a:latin typeface="Abadi"/>
              </a:rPr>
              <a:t>Total Number of Successful and Failure Mission Outcomes</a:t>
            </a:r>
            <a:endParaRPr lang="en-US" sz="1200" b="1" dirty="0">
              <a:latin typeface="Abadi"/>
            </a:endParaRPr>
          </a:p>
        </p:txBody>
      </p:sp>
      <p:pic>
        <p:nvPicPr>
          <p:cNvPr id="10" name="Imagen 9"/>
          <p:cNvPicPr>
            <a:picLocks noChangeAspect="1"/>
          </p:cNvPicPr>
          <p:nvPr/>
        </p:nvPicPr>
        <p:blipFill>
          <a:blip r:embed="rId3"/>
          <a:stretch>
            <a:fillRect/>
          </a:stretch>
        </p:blipFill>
        <p:spPr>
          <a:xfrm>
            <a:off x="6106781" y="4734090"/>
            <a:ext cx="5841669" cy="1923572"/>
          </a:xfrm>
          <a:prstGeom prst="rect">
            <a:avLst/>
          </a:prstGeom>
        </p:spPr>
      </p:pic>
      <p:grpSp>
        <p:nvGrpSpPr>
          <p:cNvPr id="17" name="Grupo 16"/>
          <p:cNvGrpSpPr/>
          <p:nvPr/>
        </p:nvGrpSpPr>
        <p:grpSpPr>
          <a:xfrm>
            <a:off x="7730780" y="1675611"/>
            <a:ext cx="4217670" cy="860644"/>
            <a:chOff x="235352" y="2441707"/>
            <a:chExt cx="5096587" cy="1212051"/>
          </a:xfrm>
        </p:grpSpPr>
        <p:pic>
          <p:nvPicPr>
            <p:cNvPr id="13" name="Imagen 12"/>
            <p:cNvPicPr>
              <a:picLocks noChangeAspect="1"/>
            </p:cNvPicPr>
            <p:nvPr/>
          </p:nvPicPr>
          <p:blipFill>
            <a:blip r:embed="rId4"/>
            <a:stretch>
              <a:fillRect/>
            </a:stretch>
          </p:blipFill>
          <p:spPr>
            <a:xfrm>
              <a:off x="235352" y="2441707"/>
              <a:ext cx="5096586" cy="609685"/>
            </a:xfrm>
            <a:prstGeom prst="rect">
              <a:avLst/>
            </a:prstGeom>
          </p:spPr>
        </p:pic>
        <p:pic>
          <p:nvPicPr>
            <p:cNvPr id="14" name="Imagen 13"/>
            <p:cNvPicPr>
              <a:picLocks noChangeAspect="1"/>
            </p:cNvPicPr>
            <p:nvPr/>
          </p:nvPicPr>
          <p:blipFill rotWithShape="1">
            <a:blip r:embed="rId5"/>
            <a:srcRect r="10545"/>
            <a:stretch/>
          </p:blipFill>
          <p:spPr>
            <a:xfrm>
              <a:off x="235353" y="3053599"/>
              <a:ext cx="5096586" cy="600159"/>
            </a:xfrm>
            <a:prstGeom prst="rect">
              <a:avLst/>
            </a:prstGeom>
          </p:spPr>
        </p:pic>
      </p:grpSp>
      <p:grpSp>
        <p:nvGrpSpPr>
          <p:cNvPr id="19" name="Grupo 18"/>
          <p:cNvGrpSpPr/>
          <p:nvPr/>
        </p:nvGrpSpPr>
        <p:grpSpPr>
          <a:xfrm>
            <a:off x="355179" y="2870417"/>
            <a:ext cx="6732503" cy="1266855"/>
            <a:chOff x="3851728" y="1870771"/>
            <a:chExt cx="8135485" cy="1784120"/>
          </a:xfrm>
        </p:grpSpPr>
        <p:pic>
          <p:nvPicPr>
            <p:cNvPr id="15" name="Imagen 14"/>
            <p:cNvPicPr>
              <a:picLocks noChangeAspect="1"/>
            </p:cNvPicPr>
            <p:nvPr/>
          </p:nvPicPr>
          <p:blipFill>
            <a:blip r:embed="rId6"/>
            <a:stretch>
              <a:fillRect/>
            </a:stretch>
          </p:blipFill>
          <p:spPr>
            <a:xfrm>
              <a:off x="3851728" y="1870771"/>
              <a:ext cx="8135485" cy="571580"/>
            </a:xfrm>
            <a:prstGeom prst="rect">
              <a:avLst/>
            </a:prstGeom>
          </p:spPr>
        </p:pic>
        <p:pic>
          <p:nvPicPr>
            <p:cNvPr id="18" name="Imagen 17"/>
            <p:cNvPicPr>
              <a:picLocks noChangeAspect="1"/>
            </p:cNvPicPr>
            <p:nvPr/>
          </p:nvPicPr>
          <p:blipFill rotWithShape="1">
            <a:blip r:embed="rId7"/>
            <a:srcRect r="1541"/>
            <a:stretch/>
          </p:blipFill>
          <p:spPr>
            <a:xfrm>
              <a:off x="3851729" y="2435940"/>
              <a:ext cx="8135484" cy="1218951"/>
            </a:xfrm>
            <a:prstGeom prst="rect">
              <a:avLst/>
            </a:prstGeom>
          </p:spPr>
        </p:pic>
      </p:grpSp>
      <p:sp>
        <p:nvSpPr>
          <p:cNvPr id="20" name="Rectángulo 19"/>
          <p:cNvSpPr/>
          <p:nvPr/>
        </p:nvSpPr>
        <p:spPr>
          <a:xfrm>
            <a:off x="295804" y="1413838"/>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307679" y="566517"/>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2015 </a:t>
            </a:r>
            <a:r>
              <a:rPr lang="en-US" dirty="0" smtClean="0">
                <a:solidFill>
                  <a:schemeClr val="tx1"/>
                </a:solidFill>
                <a:latin typeface="Adobe Gothic Std B" panose="020B0800000000000000" pitchFamily="34" charset="-128"/>
                <a:ea typeface="Adobe Gothic Std B" panose="020B0800000000000000" pitchFamily="34" charset="-128"/>
              </a:rPr>
              <a:t>Failed Launches</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7" name="Picture 2" descr="Archivo:SpaceX logo black.svg - Wikipedia, la enciclopedia libre"/>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3"/>
          <a:stretch>
            <a:fillRect/>
          </a:stretch>
        </p:blipFill>
        <p:spPr>
          <a:xfrm>
            <a:off x="3230705" y="3426044"/>
            <a:ext cx="8623739" cy="2446097"/>
          </a:xfrm>
          <a:prstGeom prst="rect">
            <a:avLst/>
          </a:prstGeom>
        </p:spPr>
      </p:pic>
      <p:sp>
        <p:nvSpPr>
          <p:cNvPr id="9" name="Rectángulo 8"/>
          <p:cNvSpPr/>
          <p:nvPr/>
        </p:nvSpPr>
        <p:spPr>
          <a:xfrm>
            <a:off x="295804" y="2460075"/>
            <a:ext cx="4312355" cy="646331"/>
          </a:xfrm>
          <a:prstGeom prst="rect">
            <a:avLst/>
          </a:prstGeom>
        </p:spPr>
        <p:txBody>
          <a:bodyPr wrap="square">
            <a:spAutoFit/>
          </a:bodyPr>
          <a:lstStyle/>
          <a:p>
            <a:pPr fontAlgn="base"/>
            <a:r>
              <a:rPr lang="en-US" sz="1200" dirty="0" smtClean="0">
                <a:latin typeface="Abadi"/>
              </a:rPr>
              <a:t>The list displays the month </a:t>
            </a:r>
            <a:r>
              <a:rPr lang="en-US" sz="1200" dirty="0">
                <a:latin typeface="Abadi"/>
              </a:rPr>
              <a:t>names, failure </a:t>
            </a:r>
            <a:r>
              <a:rPr lang="en-US" sz="1200" dirty="0" smtClean="0">
                <a:latin typeface="Abadi"/>
              </a:rPr>
              <a:t>landings outcomes </a:t>
            </a:r>
            <a:r>
              <a:rPr lang="en-US" sz="1200" dirty="0">
                <a:latin typeface="Abadi"/>
              </a:rPr>
              <a:t>in drone ship ,booster </a:t>
            </a:r>
            <a:r>
              <a:rPr lang="en-US" sz="1200" dirty="0" smtClean="0">
                <a:latin typeface="Abadi"/>
              </a:rPr>
              <a:t>versions and launch sites </a:t>
            </a:r>
            <a:r>
              <a:rPr lang="en-US" sz="1200" dirty="0">
                <a:latin typeface="Abadi"/>
              </a:rPr>
              <a:t>for the months in year 2015.</a:t>
            </a:r>
            <a:endParaRPr lang="en-US" sz="1200" i="0" dirty="0">
              <a:effectLst/>
              <a:latin typeface="Abadi"/>
            </a:endParaRPr>
          </a:p>
        </p:txBody>
      </p:sp>
      <p:sp>
        <p:nvSpPr>
          <p:cNvPr id="11" name="Rectángulo 10"/>
          <p:cNvSpPr/>
          <p:nvPr/>
        </p:nvSpPr>
        <p:spPr>
          <a:xfrm>
            <a:off x="295804" y="1998410"/>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272054" y="1832957"/>
            <a:ext cx="3894910" cy="4351338"/>
          </a:xfrm>
          <a:prstGeom prst="rect">
            <a:avLst/>
          </a:prstGeom>
        </p:spPr>
        <p:txBody>
          <a:bodyPr>
            <a:normAutofit/>
          </a:bodyPr>
          <a:lstStyle/>
          <a:p>
            <a:pPr marL="0" indent="0">
              <a:lnSpc>
                <a:spcPct val="100000"/>
              </a:lnSpc>
              <a:spcBef>
                <a:spcPts val="1400"/>
              </a:spcBef>
              <a:buNone/>
            </a:pPr>
            <a:r>
              <a:rPr lang="es-AR" sz="1200" b="1" dirty="0" err="1">
                <a:latin typeface="Abadi" panose="020B0604020104020204"/>
              </a:rPr>
              <a:t>Carrying</a:t>
            </a:r>
            <a:r>
              <a:rPr lang="es-AR" sz="1200" b="1" dirty="0">
                <a:latin typeface="Abadi" panose="020B0604020104020204"/>
              </a:rPr>
              <a:t> Max </a:t>
            </a:r>
            <a:r>
              <a:rPr lang="es-AR" sz="1200" b="1" dirty="0" err="1" smtClean="0">
                <a:latin typeface="Abadi" panose="020B0604020104020204"/>
              </a:rPr>
              <a:t>Payload</a:t>
            </a:r>
            <a:endParaRPr lang="es-AR" sz="1200" b="1" dirty="0" smtClean="0">
              <a:latin typeface="Abadi" panose="020B0604020104020204"/>
            </a:endParaRPr>
          </a:p>
          <a:p>
            <a:pPr marL="0" indent="0" fontAlgn="ctr">
              <a:buNone/>
            </a:pPr>
            <a:r>
              <a:rPr lang="es-AR" sz="1200" u="sng" dirty="0" err="1" smtClean="0">
                <a:latin typeface="Abadi" panose="020B0604020104020204"/>
              </a:rPr>
              <a:t>Booster</a:t>
            </a:r>
            <a:r>
              <a:rPr lang="es-AR" sz="1200" u="sng" dirty="0" smtClean="0">
                <a:latin typeface="Abadi" panose="020B0604020104020204"/>
              </a:rPr>
              <a:t> </a:t>
            </a:r>
            <a:r>
              <a:rPr lang="es-AR" sz="1200" u="sng" dirty="0" err="1" smtClean="0">
                <a:latin typeface="Abadi" panose="020B0604020104020204"/>
              </a:rPr>
              <a:t>Version</a:t>
            </a:r>
            <a:r>
              <a:rPr lang="es-AR" sz="1200" u="sng" dirty="0" smtClean="0">
                <a:latin typeface="Abadi" panose="020B0604020104020204"/>
              </a:rPr>
              <a:t>:</a:t>
            </a:r>
            <a:endParaRPr lang="es-AR" sz="1200" u="sng" dirty="0">
              <a:latin typeface="Abadi" panose="020B0604020104020204"/>
            </a:endParaRPr>
          </a:p>
          <a:p>
            <a:pPr fontAlgn="ctr"/>
            <a:r>
              <a:rPr lang="es-AR" sz="1200" dirty="0">
                <a:latin typeface="Abadi" panose="020B0604020104020204"/>
              </a:rPr>
              <a:t>F9 B5 B1048.4</a:t>
            </a:r>
          </a:p>
          <a:p>
            <a:pPr fontAlgn="ctr"/>
            <a:r>
              <a:rPr lang="es-AR" sz="1200" dirty="0">
                <a:latin typeface="Abadi" panose="020B0604020104020204"/>
              </a:rPr>
              <a:t>F9 B5 B1049.4</a:t>
            </a:r>
          </a:p>
          <a:p>
            <a:pPr fontAlgn="ctr"/>
            <a:r>
              <a:rPr lang="es-AR" sz="1200" dirty="0">
                <a:latin typeface="Abadi" panose="020B0604020104020204"/>
              </a:rPr>
              <a:t>F9 B5 B1051.3</a:t>
            </a:r>
          </a:p>
          <a:p>
            <a:pPr fontAlgn="ctr"/>
            <a:r>
              <a:rPr lang="es-AR" sz="1200" dirty="0">
                <a:latin typeface="Abadi" panose="020B0604020104020204"/>
              </a:rPr>
              <a:t>F9 B5 B1056.4</a:t>
            </a:r>
          </a:p>
          <a:p>
            <a:pPr fontAlgn="ctr"/>
            <a:r>
              <a:rPr lang="es-AR" sz="1200" dirty="0">
                <a:latin typeface="Abadi" panose="020B0604020104020204"/>
              </a:rPr>
              <a:t>F9 B5 B1048.5</a:t>
            </a:r>
          </a:p>
          <a:p>
            <a:pPr fontAlgn="ctr"/>
            <a:r>
              <a:rPr lang="es-AR" sz="1200" dirty="0">
                <a:latin typeface="Abadi" panose="020B0604020104020204"/>
              </a:rPr>
              <a:t>F9 B5 B1051.4</a:t>
            </a:r>
          </a:p>
          <a:p>
            <a:pPr fontAlgn="ctr"/>
            <a:r>
              <a:rPr lang="es-AR" sz="1200" dirty="0">
                <a:latin typeface="Abadi" panose="020B0604020104020204"/>
              </a:rPr>
              <a:t>F9 B5 B1049.5</a:t>
            </a:r>
          </a:p>
          <a:p>
            <a:pPr fontAlgn="ctr"/>
            <a:r>
              <a:rPr lang="es-AR" sz="1200" dirty="0">
                <a:latin typeface="Abadi" panose="020B0604020104020204"/>
              </a:rPr>
              <a:t>F9 B5 B1060.2</a:t>
            </a:r>
          </a:p>
          <a:p>
            <a:pPr fontAlgn="ctr"/>
            <a:r>
              <a:rPr lang="es-AR" sz="1200" dirty="0">
                <a:latin typeface="Abadi" panose="020B0604020104020204"/>
              </a:rPr>
              <a:t>F9 B5 B1058.3</a:t>
            </a:r>
          </a:p>
          <a:p>
            <a:pPr fontAlgn="ctr"/>
            <a:r>
              <a:rPr lang="es-AR" sz="1200" dirty="0">
                <a:latin typeface="Abadi" panose="020B0604020104020204"/>
              </a:rPr>
              <a:t>F9 B5 B1051.6</a:t>
            </a:r>
          </a:p>
          <a:p>
            <a:pPr fontAlgn="ctr"/>
            <a:r>
              <a:rPr lang="es-AR" sz="1200" dirty="0">
                <a:latin typeface="Abadi" panose="020B0604020104020204"/>
              </a:rPr>
              <a:t>F9 B5 B1060.3</a:t>
            </a:r>
          </a:p>
          <a:p>
            <a:pPr fontAlgn="ctr"/>
            <a:r>
              <a:rPr lang="es-AR" sz="1200" dirty="0">
                <a:latin typeface="Abadi" panose="020B0604020104020204"/>
              </a:rPr>
              <a:t>F9 B5 B1049.7</a:t>
            </a:r>
          </a:p>
          <a:p>
            <a:pPr marL="0" indent="0">
              <a:lnSpc>
                <a:spcPct val="100000"/>
              </a:lnSpc>
              <a:spcBef>
                <a:spcPts val="1400"/>
              </a:spcBef>
              <a:buNone/>
            </a:pPr>
            <a:endParaRPr lang="es-AR" sz="2400" dirty="0" smtClean="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272054" y="55909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Boosters Carried Maximum Payload</a:t>
            </a:r>
          </a:p>
        </p:txBody>
      </p:sp>
      <p:pic>
        <p:nvPicPr>
          <p:cNvPr id="2" name="Imagen 1"/>
          <p:cNvPicPr>
            <a:picLocks noChangeAspect="1"/>
          </p:cNvPicPr>
          <p:nvPr/>
        </p:nvPicPr>
        <p:blipFill>
          <a:blip r:embed="rId2"/>
          <a:stretch>
            <a:fillRect/>
          </a:stretch>
        </p:blipFill>
        <p:spPr>
          <a:xfrm>
            <a:off x="3748368" y="2016705"/>
            <a:ext cx="8068801" cy="4477375"/>
          </a:xfrm>
          <a:prstGeom prst="rect">
            <a:avLst/>
          </a:prstGeom>
        </p:spPr>
      </p:pic>
      <p:pic>
        <p:nvPicPr>
          <p:cNvPr id="7"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287473" y="1278184"/>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344643" y="1852034"/>
            <a:ext cx="4911261" cy="356015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tx2"/>
                </a:solidFill>
                <a:latin typeface="Abadi" panose="020B0604020104020204" pitchFamily="34" charset="0"/>
              </a:rPr>
              <a:t>The goal of this investigation is to identify the factors for the successful landing of the Falcon 9, a Space X rocket. To carry out this investigation, different methodologies were used, such as</a:t>
            </a:r>
            <a:r>
              <a:rPr lang="en-US" sz="1200" dirty="0" smtClean="0">
                <a:solidFill>
                  <a:schemeClr val="tx2"/>
                </a:solidFill>
                <a:latin typeface="Abadi" panose="020B0604020104020204" pitchFamily="34" charset="0"/>
              </a:rPr>
              <a:t>:</a:t>
            </a:r>
          </a:p>
          <a:p>
            <a:pPr marL="0" indent="0">
              <a:lnSpc>
                <a:spcPct val="100000"/>
              </a:lnSpc>
              <a:spcBef>
                <a:spcPts val="600"/>
              </a:spcBef>
              <a:buNone/>
            </a:pPr>
            <a:r>
              <a:rPr lang="en-US" sz="1200" b="1" dirty="0">
                <a:solidFill>
                  <a:srgbClr val="000000"/>
                </a:solidFill>
                <a:latin typeface="Abadi" panose="020B0604020104020204"/>
              </a:rPr>
              <a:t>Collect</a:t>
            </a:r>
            <a:r>
              <a:rPr lang="en-US" sz="1200" dirty="0">
                <a:solidFill>
                  <a:srgbClr val="000000"/>
                </a:solidFill>
                <a:latin typeface="Abadi" panose="020B0604020104020204"/>
              </a:rPr>
              <a:t> data using </a:t>
            </a:r>
            <a:r>
              <a:rPr lang="en-US" sz="1200" dirty="0" smtClean="0">
                <a:solidFill>
                  <a:srgbClr val="000000"/>
                </a:solidFill>
                <a:latin typeface="Abadi" panose="020B0604020104020204"/>
              </a:rPr>
              <a:t>several techniques. </a:t>
            </a:r>
          </a:p>
          <a:p>
            <a:pPr marL="0" indent="0">
              <a:lnSpc>
                <a:spcPct val="100000"/>
              </a:lnSpc>
              <a:spcBef>
                <a:spcPts val="600"/>
              </a:spcBef>
              <a:buNone/>
            </a:pPr>
            <a:r>
              <a:rPr lang="en-US" sz="1200" b="1" dirty="0" smtClean="0">
                <a:solidFill>
                  <a:srgbClr val="000000"/>
                </a:solidFill>
                <a:latin typeface="Abadi" panose="020B0604020104020204"/>
              </a:rPr>
              <a:t>Wrangle</a:t>
            </a:r>
            <a:r>
              <a:rPr lang="en-US" sz="1200" dirty="0" smtClean="0">
                <a:solidFill>
                  <a:srgbClr val="000000"/>
                </a:solidFill>
                <a:latin typeface="Abadi" panose="020B0604020104020204"/>
              </a:rPr>
              <a:t> data to create success/fail outcome variable. </a:t>
            </a:r>
          </a:p>
          <a:p>
            <a:pPr marL="0" indent="0">
              <a:lnSpc>
                <a:spcPct val="100000"/>
              </a:lnSpc>
              <a:spcBef>
                <a:spcPts val="600"/>
              </a:spcBef>
              <a:buNone/>
            </a:pPr>
            <a:r>
              <a:rPr lang="en-US" sz="1200" b="1" dirty="0" smtClean="0">
                <a:solidFill>
                  <a:srgbClr val="000000"/>
                </a:solidFill>
                <a:latin typeface="Abadi" panose="020B0604020104020204"/>
              </a:rPr>
              <a:t>Explore</a:t>
            </a:r>
            <a:r>
              <a:rPr lang="en-US" sz="1200" dirty="0" smtClean="0">
                <a:solidFill>
                  <a:srgbClr val="000000"/>
                </a:solidFill>
                <a:latin typeface="Abadi" panose="020B0604020104020204"/>
              </a:rPr>
              <a:t> </a:t>
            </a:r>
            <a:r>
              <a:rPr lang="en-US" sz="1200" dirty="0">
                <a:solidFill>
                  <a:srgbClr val="000000"/>
                </a:solidFill>
                <a:latin typeface="Abadi" panose="020B0604020104020204"/>
              </a:rPr>
              <a:t>data with data visualization </a:t>
            </a:r>
            <a:r>
              <a:rPr lang="en-US" sz="1200" dirty="0" smtClean="0">
                <a:solidFill>
                  <a:srgbClr val="000000"/>
                </a:solidFill>
                <a:latin typeface="Abadi" panose="020B0604020104020204"/>
              </a:rPr>
              <a:t>techniques.</a:t>
            </a:r>
          </a:p>
          <a:p>
            <a:pPr marL="0" indent="0">
              <a:lnSpc>
                <a:spcPct val="100000"/>
              </a:lnSpc>
              <a:spcBef>
                <a:spcPts val="600"/>
              </a:spcBef>
              <a:buNone/>
            </a:pPr>
            <a:r>
              <a:rPr lang="en-US" sz="1200" b="1" dirty="0" smtClean="0">
                <a:solidFill>
                  <a:srgbClr val="000000"/>
                </a:solidFill>
                <a:latin typeface="Abadi" panose="020B0604020104020204"/>
              </a:rPr>
              <a:t>Analyze</a:t>
            </a:r>
            <a:r>
              <a:rPr lang="en-US" sz="1200" dirty="0" smtClean="0">
                <a:solidFill>
                  <a:srgbClr val="000000"/>
                </a:solidFill>
                <a:latin typeface="Abadi" panose="020B0604020104020204"/>
              </a:rPr>
              <a:t> </a:t>
            </a:r>
            <a:r>
              <a:rPr lang="en-US" sz="1200" dirty="0">
                <a:solidFill>
                  <a:srgbClr val="000000"/>
                </a:solidFill>
                <a:latin typeface="Abadi" panose="020B0604020104020204"/>
              </a:rPr>
              <a:t>the data with </a:t>
            </a:r>
            <a:r>
              <a:rPr lang="en-US" sz="1200" dirty="0" smtClean="0">
                <a:solidFill>
                  <a:srgbClr val="000000"/>
                </a:solidFill>
                <a:latin typeface="Abadi" panose="020B0604020104020204"/>
              </a:rPr>
              <a:t>SQL.</a:t>
            </a:r>
          </a:p>
          <a:p>
            <a:pPr marL="0" indent="0">
              <a:lnSpc>
                <a:spcPct val="100000"/>
              </a:lnSpc>
              <a:spcBef>
                <a:spcPts val="600"/>
              </a:spcBef>
              <a:buNone/>
            </a:pPr>
            <a:r>
              <a:rPr lang="en-US" sz="1200" b="1" dirty="0" smtClean="0">
                <a:solidFill>
                  <a:srgbClr val="000000"/>
                </a:solidFill>
                <a:latin typeface="Abadi" panose="020B0604020104020204"/>
              </a:rPr>
              <a:t>Explore</a:t>
            </a:r>
            <a:r>
              <a:rPr lang="en-US" sz="1200" dirty="0" smtClean="0">
                <a:solidFill>
                  <a:srgbClr val="000000"/>
                </a:solidFill>
                <a:latin typeface="Abadi" panose="020B0604020104020204"/>
              </a:rPr>
              <a:t> </a:t>
            </a:r>
            <a:r>
              <a:rPr lang="en-US" sz="1200" dirty="0">
                <a:solidFill>
                  <a:srgbClr val="000000"/>
                </a:solidFill>
                <a:latin typeface="Abadi" panose="020B0604020104020204"/>
              </a:rPr>
              <a:t>launch site success rates and proximity to geographical </a:t>
            </a:r>
            <a:r>
              <a:rPr lang="en-US" sz="1200" dirty="0" smtClean="0">
                <a:solidFill>
                  <a:srgbClr val="000000"/>
                </a:solidFill>
                <a:latin typeface="Abadi" panose="020B0604020104020204"/>
              </a:rPr>
              <a:t>markers. </a:t>
            </a:r>
          </a:p>
          <a:p>
            <a:pPr marL="0" indent="0">
              <a:lnSpc>
                <a:spcPct val="100000"/>
              </a:lnSpc>
              <a:spcBef>
                <a:spcPts val="600"/>
              </a:spcBef>
              <a:buNone/>
            </a:pPr>
            <a:r>
              <a:rPr lang="en-US" sz="1200" b="1" dirty="0" smtClean="0">
                <a:solidFill>
                  <a:srgbClr val="000000"/>
                </a:solidFill>
                <a:latin typeface="Abadi" panose="020B0604020104020204"/>
              </a:rPr>
              <a:t>Visualize</a:t>
            </a:r>
            <a:r>
              <a:rPr lang="en-US" sz="1200" dirty="0" smtClean="0">
                <a:solidFill>
                  <a:srgbClr val="000000"/>
                </a:solidFill>
                <a:latin typeface="Abadi" panose="020B0604020104020204"/>
              </a:rPr>
              <a:t> </a:t>
            </a:r>
            <a:r>
              <a:rPr lang="en-US" sz="1200" dirty="0">
                <a:solidFill>
                  <a:srgbClr val="000000"/>
                </a:solidFill>
                <a:latin typeface="Abadi" panose="020B0604020104020204"/>
              </a:rPr>
              <a:t>the launch sites with the most success and successful payload </a:t>
            </a:r>
            <a:r>
              <a:rPr lang="en-US" sz="1200" dirty="0" smtClean="0">
                <a:solidFill>
                  <a:srgbClr val="000000"/>
                </a:solidFill>
                <a:latin typeface="Abadi" panose="020B0604020104020204"/>
              </a:rPr>
              <a:t>ranges.</a:t>
            </a:r>
          </a:p>
          <a:p>
            <a:pPr marL="0" indent="0">
              <a:lnSpc>
                <a:spcPct val="100000"/>
              </a:lnSpc>
              <a:spcBef>
                <a:spcPts val="600"/>
              </a:spcBef>
              <a:buNone/>
            </a:pPr>
            <a:r>
              <a:rPr lang="en-US" sz="1200" b="1" dirty="0" smtClean="0">
                <a:solidFill>
                  <a:srgbClr val="000000"/>
                </a:solidFill>
                <a:latin typeface="Abadi" panose="020B0604020104020204"/>
              </a:rPr>
              <a:t>Build </a:t>
            </a:r>
            <a:r>
              <a:rPr lang="en-US" sz="1200" b="1" dirty="0">
                <a:solidFill>
                  <a:srgbClr val="000000"/>
                </a:solidFill>
                <a:latin typeface="Abadi" panose="020B0604020104020204"/>
              </a:rPr>
              <a:t>Models</a:t>
            </a:r>
            <a:r>
              <a:rPr lang="en-US" sz="1200" dirty="0">
                <a:solidFill>
                  <a:srgbClr val="000000"/>
                </a:solidFill>
                <a:latin typeface="Abadi" panose="020B0604020104020204"/>
              </a:rPr>
              <a:t> to predict landing </a:t>
            </a:r>
            <a:r>
              <a:rPr lang="en-US" sz="1200" dirty="0" smtClean="0">
                <a:solidFill>
                  <a:srgbClr val="000000"/>
                </a:solidFill>
                <a:latin typeface="Abadi" panose="020B0604020104020204"/>
              </a:rPr>
              <a:t>outcomes.</a:t>
            </a:r>
            <a:endParaRPr lang="en-US" sz="1200" dirty="0">
              <a:solidFill>
                <a:srgbClr val="000000"/>
              </a:solidFill>
              <a:latin typeface="Abadi" panose="020B0604020104020204"/>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344643" y="57256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Executive Summary</a:t>
            </a:r>
          </a:p>
        </p:txBody>
      </p:sp>
      <p:sp>
        <p:nvSpPr>
          <p:cNvPr id="5" name="TextBox 5">
            <a:extLst>
              <a:ext uri="{FF2B5EF4-FFF2-40B4-BE49-F238E27FC236}">
                <a16:creationId xmlns="" xmlns:a16="http://schemas.microsoft.com/office/drawing/2014/main" id="{2C36AF9D-A911-994B-90EA-013D4CDA5604}"/>
              </a:ext>
            </a:extLst>
          </p:cNvPr>
          <p:cNvSpPr txBox="1"/>
          <p:nvPr/>
        </p:nvSpPr>
        <p:spPr>
          <a:xfrm>
            <a:off x="360409" y="1282269"/>
            <a:ext cx="4911262" cy="461665"/>
          </a:xfrm>
          <a:prstGeom prst="rect">
            <a:avLst/>
          </a:prstGeom>
          <a:noFill/>
        </p:spPr>
        <p:txBody>
          <a:bodyPr wrap="square" lIns="91440" tIns="45720" rIns="91440" bIns="45720" rtlCol="0" anchor="t">
            <a:spAutoFit/>
          </a:bodyPr>
          <a:lstStyle/>
          <a:p>
            <a:r>
              <a:rPr lang="en-US" sz="2400" dirty="0" smtClean="0">
                <a:latin typeface="Arial Rounded MT Bold" panose="020F0704030504030204" pitchFamily="34" charset="0"/>
                <a:ea typeface="Adobe Gothic Std B" panose="020B0800000000000000" pitchFamily="34" charset="-128"/>
              </a:rPr>
              <a:t>Summary of Methodologies</a:t>
            </a:r>
            <a:endParaRPr lang="en-US" sz="3600" dirty="0">
              <a:latin typeface="Arial Rounded MT Bold" panose="020F0704030504030204" pitchFamily="34" charset="0"/>
              <a:ea typeface="Adobe Gothic Std B" panose="020B0800000000000000" pitchFamily="34" charset="-128"/>
              <a:cs typeface="SF Pro" pitchFamily="2" charset="0"/>
            </a:endParaRPr>
          </a:p>
        </p:txBody>
      </p:sp>
      <p:sp>
        <p:nvSpPr>
          <p:cNvPr id="6" name="TextBox 5">
            <a:extLst>
              <a:ext uri="{FF2B5EF4-FFF2-40B4-BE49-F238E27FC236}">
                <a16:creationId xmlns="" xmlns:a16="http://schemas.microsoft.com/office/drawing/2014/main" id="{2C36AF9D-A911-994B-90EA-013D4CDA5604}"/>
              </a:ext>
            </a:extLst>
          </p:cNvPr>
          <p:cNvSpPr txBox="1"/>
          <p:nvPr/>
        </p:nvSpPr>
        <p:spPr>
          <a:xfrm>
            <a:off x="344642" y="4882913"/>
            <a:ext cx="4911262" cy="461665"/>
          </a:xfrm>
          <a:prstGeom prst="rect">
            <a:avLst/>
          </a:prstGeom>
          <a:noFill/>
        </p:spPr>
        <p:txBody>
          <a:bodyPr wrap="square" lIns="91440" tIns="45720" rIns="91440" bIns="45720" rtlCol="0" anchor="t">
            <a:spAutoFit/>
          </a:bodyPr>
          <a:lstStyle/>
          <a:p>
            <a:r>
              <a:rPr lang="en-US" sz="2400" dirty="0" smtClean="0">
                <a:latin typeface="Arial Rounded MT Bold" panose="020F0704030504030204" pitchFamily="34" charset="0"/>
                <a:ea typeface="Adobe Gothic Std B" panose="020B0800000000000000" pitchFamily="34" charset="-128"/>
                <a:cs typeface="SF Pro" pitchFamily="2" charset="0"/>
              </a:rPr>
              <a:t>Search</a:t>
            </a:r>
            <a:endParaRPr lang="en-US" sz="2200" dirty="0">
              <a:latin typeface="Arial Rounded MT Bold" panose="020F0704030504030204" pitchFamily="34" charset="0"/>
              <a:ea typeface="Adobe Gothic Std B" panose="020B0800000000000000" pitchFamily="34" charset="-128"/>
              <a:cs typeface="SF Pro" pitchFamily="2" charset="0"/>
            </a:endParaRPr>
          </a:p>
        </p:txBody>
      </p:sp>
      <p:sp>
        <p:nvSpPr>
          <p:cNvPr id="2" name="Rectángulo 1"/>
          <p:cNvSpPr/>
          <p:nvPr/>
        </p:nvSpPr>
        <p:spPr>
          <a:xfrm>
            <a:off x="344640" y="5334090"/>
            <a:ext cx="6653059" cy="1200329"/>
          </a:xfrm>
          <a:prstGeom prst="rect">
            <a:avLst/>
          </a:prstGeom>
        </p:spPr>
        <p:txBody>
          <a:bodyPr wrap="square">
            <a:spAutoFit/>
          </a:bodyPr>
          <a:lstStyle/>
          <a:p>
            <a:pPr>
              <a:lnSpc>
                <a:spcPct val="150000"/>
              </a:lnSpc>
            </a:pPr>
            <a:r>
              <a:rPr lang="en-US" sz="1200" dirty="0" smtClean="0">
                <a:latin typeface="Abadi" panose="020B0604020104020204"/>
              </a:rPr>
              <a:t>How </a:t>
            </a:r>
            <a:r>
              <a:rPr lang="en-US" sz="1200" dirty="0">
                <a:latin typeface="Abadi" panose="020B0604020104020204"/>
              </a:rPr>
              <a:t>payload mass, launch site, number of flights, and orbits affect first-stage landing </a:t>
            </a:r>
            <a:r>
              <a:rPr lang="en-US" sz="1200" dirty="0" smtClean="0">
                <a:latin typeface="Abadi" panose="020B0604020104020204"/>
              </a:rPr>
              <a:t>success</a:t>
            </a:r>
          </a:p>
          <a:p>
            <a:pPr>
              <a:lnSpc>
                <a:spcPct val="150000"/>
              </a:lnSpc>
            </a:pPr>
            <a:r>
              <a:rPr lang="en-US" sz="1200" dirty="0" smtClean="0">
                <a:latin typeface="Abadi" panose="020B0604020104020204"/>
              </a:rPr>
              <a:t>Rate </a:t>
            </a:r>
            <a:r>
              <a:rPr lang="en-US" sz="1200" dirty="0">
                <a:latin typeface="Abadi" panose="020B0604020104020204"/>
              </a:rPr>
              <a:t>of successful landings over </a:t>
            </a:r>
            <a:r>
              <a:rPr lang="en-US" sz="1200" dirty="0" smtClean="0">
                <a:latin typeface="Abadi" panose="020B0604020104020204"/>
              </a:rPr>
              <a:t>time</a:t>
            </a:r>
          </a:p>
          <a:p>
            <a:pPr>
              <a:lnSpc>
                <a:spcPct val="150000"/>
              </a:lnSpc>
            </a:pPr>
            <a:r>
              <a:rPr lang="en-US" sz="1200" dirty="0" smtClean="0">
                <a:latin typeface="Abadi" panose="020B0604020104020204"/>
              </a:rPr>
              <a:t>Best </a:t>
            </a:r>
            <a:r>
              <a:rPr lang="en-US" sz="1200" dirty="0">
                <a:latin typeface="Abadi" panose="020B0604020104020204"/>
              </a:rPr>
              <a:t>predictive model for successful landing (binary classification) </a:t>
            </a:r>
            <a:endParaRPr lang="en-US" dirty="0" smtClean="0">
              <a:latin typeface="Abadi" panose="020B0604020104020204"/>
            </a:endParaRPr>
          </a:p>
          <a:p>
            <a:endParaRPr lang="en-US" dirty="0"/>
          </a:p>
        </p:txBody>
      </p:sp>
      <p:pic>
        <p:nvPicPr>
          <p:cNvPr id="3074" name="Picture 2" descr="https://www.nasa.gov/sites/default/files/thumbnails/image/m19-037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220" y="550271"/>
            <a:ext cx="6500549" cy="4332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1"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282258" y="67329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dobe Gothic Std B" panose="020B0800000000000000" pitchFamily="34" charset="-128"/>
                <a:ea typeface="Adobe Gothic Std B" panose="020B0800000000000000" pitchFamily="34" charset="-128"/>
              </a:rPr>
              <a:t>Successful Landings </a:t>
            </a:r>
          </a:p>
          <a:p>
            <a:r>
              <a:rPr lang="en-US" sz="1800" dirty="0" smtClean="0">
                <a:solidFill>
                  <a:schemeClr val="tx1"/>
                </a:solidFill>
                <a:latin typeface="Adobe Gothic Std B" panose="020B0800000000000000" pitchFamily="34" charset="-128"/>
                <a:ea typeface="Adobe Gothic Std B" panose="020B0800000000000000" pitchFamily="34" charset="-128"/>
              </a:rPr>
              <a:t>Between </a:t>
            </a:r>
            <a:r>
              <a:rPr lang="en-US" sz="1800" dirty="0">
                <a:solidFill>
                  <a:schemeClr val="tx1"/>
                </a:solidFill>
                <a:latin typeface="Adobe Gothic Std B" panose="020B0800000000000000" pitchFamily="34" charset="-128"/>
                <a:ea typeface="Adobe Gothic Std B" panose="020B0800000000000000" pitchFamily="34" charset="-128"/>
              </a:rPr>
              <a:t>2010-06-04 and 2017-03-20</a:t>
            </a:r>
          </a:p>
        </p:txBody>
      </p:sp>
      <p:pic>
        <p:nvPicPr>
          <p:cNvPr id="6" name="Picture 2" descr="Archivo:SpaceX logo black.svg - Wikipedia, la enciclopedia libre"/>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4390644" y="2496033"/>
            <a:ext cx="7456504" cy="3863124"/>
          </a:xfrm>
          <a:prstGeom prst="rect">
            <a:avLst/>
          </a:prstGeom>
        </p:spPr>
      </p:pic>
      <p:sp>
        <p:nvSpPr>
          <p:cNvPr id="7" name="Rectángulo 6"/>
          <p:cNvSpPr/>
          <p:nvPr/>
        </p:nvSpPr>
        <p:spPr>
          <a:xfrm>
            <a:off x="282258" y="2455218"/>
            <a:ext cx="3638729" cy="646331"/>
          </a:xfrm>
          <a:prstGeom prst="rect">
            <a:avLst/>
          </a:prstGeom>
        </p:spPr>
        <p:txBody>
          <a:bodyPr wrap="square">
            <a:spAutoFit/>
          </a:bodyPr>
          <a:lstStyle/>
          <a:p>
            <a:pPr fontAlgn="base"/>
            <a:r>
              <a:rPr lang="en-US" sz="1200" dirty="0" smtClean="0">
                <a:latin typeface="Abadi"/>
              </a:rPr>
              <a:t>The list displays the </a:t>
            </a:r>
            <a:r>
              <a:rPr lang="en-US" sz="1200" dirty="0">
                <a:latin typeface="Abadi"/>
              </a:rPr>
              <a:t>count of successful </a:t>
            </a:r>
            <a:r>
              <a:rPr lang="en-US" sz="1200" dirty="0" smtClean="0">
                <a:latin typeface="Abadi"/>
              </a:rPr>
              <a:t>landing outcomes </a:t>
            </a:r>
            <a:r>
              <a:rPr lang="en-US" sz="1200" dirty="0">
                <a:latin typeface="Abadi"/>
              </a:rPr>
              <a:t>between the date 04-06-2010 and 20-03-2017 in descending order.</a:t>
            </a:r>
            <a:endParaRPr lang="en-US" sz="1200" i="0" dirty="0">
              <a:effectLst/>
              <a:latin typeface="Abadi"/>
            </a:endParaRPr>
          </a:p>
        </p:txBody>
      </p:sp>
      <p:sp>
        <p:nvSpPr>
          <p:cNvPr id="8" name="Rectángulo 7"/>
          <p:cNvSpPr/>
          <p:nvPr/>
        </p:nvSpPr>
        <p:spPr>
          <a:xfrm>
            <a:off x="283300" y="1993553"/>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4" descr="SpaceX, NASA launch Crew-6, arrives at the ISS - NASASpaceFlight.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8129"/>
            <a:ext cx="12192000" cy="8129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noFill/>
        </p:spPr>
        <p:txBody>
          <a:bodyPr wrap="none" rtlCol="0">
            <a:spAutoFit/>
          </a:bodyPr>
          <a:lstStyle/>
          <a:p>
            <a:r>
              <a:rPr lang="en-US" dirty="0">
                <a:solidFill>
                  <a:schemeClr val="bg1"/>
                </a:solidFill>
              </a:rPr>
              <a:t>Section 3</a:t>
            </a:r>
          </a:p>
        </p:txBody>
      </p:sp>
      <p:sp>
        <p:nvSpPr>
          <p:cNvPr id="3" name="TextBox 5">
            <a:extLst>
              <a:ext uri="{FF2B5EF4-FFF2-40B4-BE49-F238E27FC236}">
                <a16:creationId xmlns="" xmlns:a16="http://schemas.microsoft.com/office/drawing/2014/main" id="{2C36AF9D-A911-994B-90EA-013D4CDA5604}"/>
              </a:ext>
            </a:extLst>
          </p:cNvPr>
          <p:cNvSpPr txBox="1"/>
          <p:nvPr/>
        </p:nvSpPr>
        <p:spPr>
          <a:xfrm>
            <a:off x="765314" y="3040799"/>
            <a:ext cx="4945938" cy="1292662"/>
          </a:xfrm>
          <a:prstGeom prst="rect">
            <a:avLst/>
          </a:prstGeom>
          <a:noFill/>
        </p:spPr>
        <p:txBody>
          <a:bodyPr wrap="square" lIns="91440" tIns="45720" rIns="91440" bIns="45720" rtlCol="0" anchor="t">
            <a:spAutoFit/>
          </a:bodyPr>
          <a:lstStyle/>
          <a:p>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Launch Sites</a:t>
            </a:r>
          </a:p>
          <a:p>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Proximities Analysis</a:t>
            </a:r>
            <a:endParaRPr lang="en-US" sz="3900" b="1" dirty="0">
              <a:solidFill>
                <a:schemeClr val="bg1"/>
              </a:solidFill>
              <a:latin typeface="Adobe Gothic Std B" panose="020B0800000000000000" pitchFamily="34" charset="-128"/>
              <a:ea typeface="Adobe Gothic Std B" panose="020B0800000000000000" pitchFamily="34" charset="-128"/>
              <a:cs typeface="SF Pro" pitchFamily="2" charset="0"/>
            </a:endParaRP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260179" y="56376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dobe Gothic Std B" panose="020B0800000000000000" pitchFamily="34" charset="-128"/>
                <a:ea typeface="Adobe Gothic Std B" panose="020B0800000000000000" pitchFamily="34" charset="-128"/>
              </a:rPr>
              <a:t>Launch Sites</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4" name="Imagen 3"/>
          <p:cNvPicPr>
            <a:picLocks noChangeAspect="1"/>
          </p:cNvPicPr>
          <p:nvPr/>
        </p:nvPicPr>
        <p:blipFill>
          <a:blip r:embed="rId2"/>
          <a:stretch>
            <a:fillRect/>
          </a:stretch>
        </p:blipFill>
        <p:spPr>
          <a:xfrm>
            <a:off x="4664505" y="1997188"/>
            <a:ext cx="7160249" cy="3178305"/>
          </a:xfrm>
          <a:prstGeom prst="rect">
            <a:avLst/>
          </a:prstGeom>
        </p:spPr>
      </p:pic>
      <p:pic>
        <p:nvPicPr>
          <p:cNvPr id="9"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83929" y="2471182"/>
            <a:ext cx="3657263" cy="1200329"/>
          </a:xfrm>
          <a:prstGeom prst="rect">
            <a:avLst/>
          </a:prstGeom>
        </p:spPr>
        <p:txBody>
          <a:bodyPr wrap="square">
            <a:spAutoFit/>
          </a:bodyPr>
          <a:lstStyle/>
          <a:p>
            <a:r>
              <a:rPr lang="en-US" sz="1200" dirty="0" smtClean="0">
                <a:latin typeface="Abadi"/>
              </a:rPr>
              <a:t>The black </a:t>
            </a:r>
            <a:r>
              <a:rPr lang="en-US" sz="1200" dirty="0">
                <a:latin typeface="Abadi"/>
              </a:rPr>
              <a:t>dots represents where the locations of all </a:t>
            </a:r>
            <a:r>
              <a:rPr lang="en-US" sz="1200" dirty="0" smtClean="0">
                <a:latin typeface="Abadi"/>
              </a:rPr>
              <a:t>the Space X launch </a:t>
            </a:r>
            <a:r>
              <a:rPr lang="en-US" sz="1200" dirty="0">
                <a:latin typeface="Abadi"/>
              </a:rPr>
              <a:t>sites are </a:t>
            </a:r>
            <a:r>
              <a:rPr lang="en-US" sz="1200" dirty="0" smtClean="0">
                <a:latin typeface="Abadi"/>
              </a:rPr>
              <a:t>situated in the US. These locations are strategically located “near” to de Equator because they use the equatorial orbit and the </a:t>
            </a:r>
            <a:r>
              <a:rPr lang="en-US" sz="1200" dirty="0">
                <a:latin typeface="Abadi"/>
              </a:rPr>
              <a:t>earth</a:t>
            </a:r>
            <a:r>
              <a:rPr lang="es-AR" sz="1200" dirty="0">
                <a:latin typeface="Abadi"/>
              </a:rPr>
              <a:t>’s</a:t>
            </a:r>
            <a:r>
              <a:rPr lang="en-US" sz="1200" dirty="0">
                <a:latin typeface="Abadi"/>
              </a:rPr>
              <a:t> speed rotation </a:t>
            </a:r>
            <a:r>
              <a:rPr lang="en-US" sz="1200" dirty="0" smtClean="0">
                <a:latin typeface="Abadi"/>
              </a:rPr>
              <a:t>as an </a:t>
            </a:r>
            <a:r>
              <a:rPr lang="en-US" sz="1200" dirty="0">
                <a:latin typeface="Abadi"/>
              </a:rPr>
              <a:t>additional natural </a:t>
            </a:r>
            <a:r>
              <a:rPr lang="en-US" sz="1200" dirty="0" smtClean="0">
                <a:latin typeface="Abadi"/>
              </a:rPr>
              <a:t>boost to save time and fuel.</a:t>
            </a:r>
            <a:endParaRPr lang="en-US" sz="1200" dirty="0">
              <a:latin typeface="Abadi"/>
            </a:endParaRPr>
          </a:p>
        </p:txBody>
      </p:sp>
      <p:sp>
        <p:nvSpPr>
          <p:cNvPr id="12" name="Rectángulo 11"/>
          <p:cNvSpPr/>
          <p:nvPr/>
        </p:nvSpPr>
        <p:spPr>
          <a:xfrm>
            <a:off x="283929" y="1997188"/>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272054" y="2474836"/>
            <a:ext cx="4501662" cy="620500"/>
          </a:xfrm>
          <a:prstGeom prst="rect">
            <a:avLst/>
          </a:prstGeom>
        </p:spPr>
        <p:txBody>
          <a:bodyPr lIns="91440" tIns="45720" rIns="91440" bIns="45720" anchor="t">
            <a:normAutofit/>
          </a:bodyPr>
          <a:lstStyle/>
          <a:p>
            <a:pPr marL="0" indent="0">
              <a:spcBef>
                <a:spcPts val="1400"/>
              </a:spcBef>
              <a:buNone/>
            </a:pPr>
            <a:r>
              <a:rPr lang="en-US" sz="1200" dirty="0">
                <a:latin typeface="Abadi"/>
              </a:rPr>
              <a:t>At </a:t>
            </a:r>
            <a:r>
              <a:rPr lang="en-US" sz="1200" dirty="0" smtClean="0">
                <a:latin typeface="Abadi"/>
              </a:rPr>
              <a:t>each launch </a:t>
            </a:r>
            <a:r>
              <a:rPr lang="en-US" sz="1200" dirty="0">
                <a:latin typeface="Abadi"/>
              </a:rPr>
              <a:t>s</a:t>
            </a:r>
            <a:r>
              <a:rPr lang="en-US" sz="1200" dirty="0" smtClean="0">
                <a:latin typeface="Abadi"/>
              </a:rPr>
              <a:t>ite there are two possible outcomes: green </a:t>
            </a:r>
            <a:r>
              <a:rPr lang="en-US" sz="1200" dirty="0">
                <a:latin typeface="Abadi"/>
              </a:rPr>
              <a:t>markers </a:t>
            </a:r>
            <a:r>
              <a:rPr lang="en-US" sz="1200" dirty="0" smtClean="0">
                <a:latin typeface="Abadi"/>
              </a:rPr>
              <a:t>are for </a:t>
            </a:r>
            <a:r>
              <a:rPr lang="en-US" sz="1200" dirty="0">
                <a:latin typeface="Abadi"/>
              </a:rPr>
              <a:t>successful </a:t>
            </a:r>
            <a:r>
              <a:rPr lang="en-US" sz="1200" dirty="0" smtClean="0">
                <a:latin typeface="Abadi"/>
              </a:rPr>
              <a:t>launches, and red </a:t>
            </a:r>
            <a:r>
              <a:rPr lang="en-US" sz="1200" dirty="0">
                <a:latin typeface="Abadi"/>
              </a:rPr>
              <a:t>markers </a:t>
            </a:r>
            <a:r>
              <a:rPr lang="en-US" sz="1200" dirty="0" smtClean="0">
                <a:latin typeface="Abadi"/>
              </a:rPr>
              <a:t>are for </a:t>
            </a:r>
            <a:r>
              <a:rPr lang="en-US" sz="1200" dirty="0">
                <a:latin typeface="Abadi"/>
              </a:rPr>
              <a:t>unsuccessful launches</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272054" y="55982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AR" dirty="0" err="1">
                <a:solidFill>
                  <a:schemeClr val="tx1"/>
                </a:solidFill>
                <a:latin typeface="Adobe Gothic Std B" panose="020B0800000000000000" pitchFamily="34" charset="-128"/>
                <a:ea typeface="Adobe Gothic Std B" panose="020B0800000000000000" pitchFamily="34" charset="-128"/>
              </a:rPr>
              <a:t>Launch</a:t>
            </a:r>
            <a:r>
              <a:rPr lang="es-AR" dirty="0">
                <a:solidFill>
                  <a:schemeClr val="tx1"/>
                </a:solidFill>
                <a:latin typeface="Adobe Gothic Std B" panose="020B0800000000000000" pitchFamily="34" charset="-128"/>
                <a:ea typeface="Adobe Gothic Std B" panose="020B0800000000000000" pitchFamily="34" charset="-128"/>
              </a:rPr>
              <a:t> </a:t>
            </a:r>
            <a:r>
              <a:rPr lang="es-AR" dirty="0" err="1">
                <a:solidFill>
                  <a:schemeClr val="tx1"/>
                </a:solidFill>
                <a:latin typeface="Adobe Gothic Std B" panose="020B0800000000000000" pitchFamily="34" charset="-128"/>
                <a:ea typeface="Adobe Gothic Std B" panose="020B0800000000000000" pitchFamily="34" charset="-128"/>
              </a:rPr>
              <a:t>Outcomes</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10242" name="Picture 2" descr="https://cf-courses-data.s3.us.cloud-object-storage.appdomain.cloud/IBM-DS0321EN-SkillsNetwork/labs/module_3/images/launch_site_marker_cluster_zoo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74" y="2000355"/>
            <a:ext cx="7218690" cy="40411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281726" y="2000355"/>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295803" y="2413668"/>
            <a:ext cx="4501662" cy="662041"/>
          </a:xfrm>
          <a:prstGeom prst="rect">
            <a:avLst/>
          </a:prstGeom>
        </p:spPr>
        <p:txBody>
          <a:bodyPr lIns="91440" tIns="45720" rIns="91440" bIns="45720" anchor="t">
            <a:normAutofit/>
          </a:bodyPr>
          <a:lstStyle/>
          <a:p>
            <a:pPr marL="0" indent="0">
              <a:lnSpc>
                <a:spcPct val="100000"/>
              </a:lnSpc>
              <a:spcBef>
                <a:spcPts val="1400"/>
              </a:spcBef>
              <a:buNone/>
            </a:pPr>
            <a:r>
              <a:rPr lang="en-US" sz="1200" dirty="0" smtClean="0">
                <a:solidFill>
                  <a:schemeClr val="accent3">
                    <a:lumMod val="25000"/>
                  </a:schemeClr>
                </a:solidFill>
                <a:latin typeface="Abadi" panose="020B0604020104020204"/>
              </a:rPr>
              <a:t>The generated map shows several proximities (railways, highways, closest city</a:t>
            </a:r>
            <a:r>
              <a:rPr lang="en-US" sz="1200" dirty="0" smtClean="0">
                <a:solidFill>
                  <a:schemeClr val="accent3">
                    <a:lumMod val="25000"/>
                  </a:schemeClr>
                </a:solidFill>
                <a:latin typeface="Abadi" panose="020B0604020104020204"/>
              </a:rPr>
              <a:t> and coast line, </a:t>
            </a:r>
            <a:r>
              <a:rPr lang="en-US" sz="1200" dirty="0" err="1" smtClean="0">
                <a:solidFill>
                  <a:schemeClr val="accent3">
                    <a:lumMod val="25000"/>
                  </a:schemeClr>
                </a:solidFill>
                <a:latin typeface="Abadi" panose="020B0604020104020204"/>
              </a:rPr>
              <a:t>etc</a:t>
            </a:r>
            <a:r>
              <a:rPr lang="en-US" sz="1200" dirty="0" smtClean="0">
                <a:solidFill>
                  <a:schemeClr val="accent3">
                    <a:lumMod val="25000"/>
                  </a:schemeClr>
                </a:solidFill>
                <a:latin typeface="Abadi" panose="020B0604020104020204"/>
              </a:rPr>
              <a:t>)</a:t>
            </a:r>
            <a:r>
              <a:rPr lang="en-US" sz="1200" dirty="0" smtClean="0">
                <a:solidFill>
                  <a:schemeClr val="accent3">
                    <a:lumMod val="25000"/>
                  </a:schemeClr>
                </a:solidFill>
                <a:latin typeface="Abadi" panose="020B0604020104020204"/>
              </a:rPr>
              <a:t> to the CCAFS SLC-40 launch site with a blue line. </a:t>
            </a:r>
            <a:endParaRPr lang="en-US" sz="1200" dirty="0">
              <a:solidFill>
                <a:schemeClr val="accent3">
                  <a:lumMod val="25000"/>
                </a:schemeClr>
              </a:solidFill>
              <a:latin typeface="Abadi" panose="020B0604020104020204"/>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272051" y="56466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AR" dirty="0" err="1">
                <a:solidFill>
                  <a:schemeClr val="tx1"/>
                </a:solidFill>
                <a:latin typeface="Adobe Gothic Std B" panose="020B0800000000000000" pitchFamily="34" charset="-128"/>
                <a:ea typeface="Adobe Gothic Std B" panose="020B0800000000000000" pitchFamily="34" charset="-128"/>
              </a:rPr>
              <a:t>Launch</a:t>
            </a:r>
            <a:r>
              <a:rPr lang="es-AR" dirty="0">
                <a:solidFill>
                  <a:schemeClr val="tx1"/>
                </a:solidFill>
                <a:latin typeface="Adobe Gothic Std B" panose="020B0800000000000000" pitchFamily="34" charset="-128"/>
                <a:ea typeface="Adobe Gothic Std B" panose="020B0800000000000000" pitchFamily="34" charset="-128"/>
              </a:rPr>
              <a:t> </a:t>
            </a:r>
            <a:r>
              <a:rPr lang="es-AR" dirty="0" err="1">
                <a:solidFill>
                  <a:schemeClr val="tx1"/>
                </a:solidFill>
                <a:latin typeface="Adobe Gothic Std B" panose="020B0800000000000000" pitchFamily="34" charset="-128"/>
                <a:ea typeface="Adobe Gothic Std B" panose="020B0800000000000000" pitchFamily="34" charset="-128"/>
              </a:rPr>
              <a:t>Site</a:t>
            </a:r>
            <a:r>
              <a:rPr lang="es-AR" dirty="0">
                <a:solidFill>
                  <a:schemeClr val="tx1"/>
                </a:solidFill>
                <a:latin typeface="Adobe Gothic Std B" panose="020B0800000000000000" pitchFamily="34" charset="-128"/>
                <a:ea typeface="Adobe Gothic Std B" panose="020B0800000000000000" pitchFamily="34" charset="-128"/>
              </a:rPr>
              <a:t> </a:t>
            </a:r>
            <a:r>
              <a:rPr lang="es-AR" dirty="0" err="1">
                <a:solidFill>
                  <a:schemeClr val="tx1"/>
                </a:solidFill>
                <a:latin typeface="Adobe Gothic Std B" panose="020B0800000000000000" pitchFamily="34" charset="-128"/>
                <a:ea typeface="Adobe Gothic Std B" panose="020B0800000000000000" pitchFamily="34" charset="-128"/>
              </a:rPr>
              <a:t>Proximities</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2" name="Imagen 1"/>
          <p:cNvPicPr>
            <a:picLocks noChangeAspect="1"/>
          </p:cNvPicPr>
          <p:nvPr/>
        </p:nvPicPr>
        <p:blipFill>
          <a:blip r:embed="rId2"/>
          <a:stretch>
            <a:fillRect/>
          </a:stretch>
        </p:blipFill>
        <p:spPr>
          <a:xfrm>
            <a:off x="4653117" y="1990441"/>
            <a:ext cx="7201348" cy="3277771"/>
          </a:xfrm>
          <a:prstGeom prst="rect">
            <a:avLst/>
          </a:prstGeom>
        </p:spPr>
      </p:pic>
      <p:pic>
        <p:nvPicPr>
          <p:cNvPr id="6"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295803" y="1990441"/>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Updates: SpaceX's Falcon 9 and Spanish satellite Cape Canaveral lau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noFill/>
        </p:spPr>
        <p:txBody>
          <a:bodyPr wrap="none" rtlCol="0">
            <a:spAutoFit/>
          </a:bodyPr>
          <a:lstStyle/>
          <a:p>
            <a:r>
              <a:rPr lang="en-US" dirty="0">
                <a:solidFill>
                  <a:schemeClr val="bg1"/>
                </a:solidFill>
              </a:rPr>
              <a:t>Section 4</a:t>
            </a:r>
          </a:p>
        </p:txBody>
      </p:sp>
      <p:sp>
        <p:nvSpPr>
          <p:cNvPr id="8" name="TextBox 5">
            <a:extLst>
              <a:ext uri="{FF2B5EF4-FFF2-40B4-BE49-F238E27FC236}">
                <a16:creationId xmlns="" xmlns:a16="http://schemas.microsoft.com/office/drawing/2014/main" id="{2C36AF9D-A911-994B-90EA-013D4CDA5604}"/>
              </a:ext>
            </a:extLst>
          </p:cNvPr>
          <p:cNvSpPr txBox="1"/>
          <p:nvPr/>
        </p:nvSpPr>
        <p:spPr>
          <a:xfrm>
            <a:off x="765314" y="3040799"/>
            <a:ext cx="4945938" cy="1292662"/>
          </a:xfrm>
          <a:prstGeom prst="rect">
            <a:avLst/>
          </a:prstGeom>
          <a:noFill/>
        </p:spPr>
        <p:txBody>
          <a:bodyPr wrap="square" lIns="91440" tIns="45720" rIns="91440" bIns="45720" rtlCol="0" anchor="t">
            <a:spAutoFit/>
          </a:bodyPr>
          <a:lstStyle/>
          <a:p>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Built a Dashboard with </a:t>
            </a:r>
            <a:r>
              <a:rPr lang="en-US" sz="3900" b="1" dirty="0" err="1" smtClean="0">
                <a:solidFill>
                  <a:schemeClr val="bg1"/>
                </a:solidFill>
                <a:latin typeface="Adobe Gothic Std B" panose="020B0800000000000000" pitchFamily="34" charset="-128"/>
                <a:ea typeface="Adobe Gothic Std B" panose="020B0800000000000000" pitchFamily="34" charset="-128"/>
                <a:cs typeface="SF Pro" pitchFamily="2" charset="0"/>
              </a:rPr>
              <a:t>Ploty</a:t>
            </a:r>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 Dash</a:t>
            </a:r>
            <a:endParaRPr lang="en-US" sz="3900" b="1" dirty="0">
              <a:solidFill>
                <a:schemeClr val="bg1"/>
              </a:solidFill>
              <a:latin typeface="Adobe Gothic Std B" panose="020B0800000000000000" pitchFamily="34" charset="-128"/>
              <a:ea typeface="Adobe Gothic Std B" panose="020B0800000000000000" pitchFamily="34" charset="-128"/>
              <a:cs typeface="SF Pro" pitchFamily="2" charset="0"/>
            </a:endParaRP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290798" y="2411259"/>
            <a:ext cx="3608603" cy="523680"/>
          </a:xfrm>
          <a:prstGeom prst="rect">
            <a:avLst/>
          </a:prstGeom>
        </p:spPr>
        <p:txBody>
          <a:bodyPr lIns="91440" tIns="45720" rIns="91440" bIns="45720" anchor="t">
            <a:normAutofit/>
          </a:bodyPr>
          <a:lstStyle/>
          <a:p>
            <a:pPr marL="0" indent="0">
              <a:lnSpc>
                <a:spcPct val="100000"/>
              </a:lnSpc>
              <a:spcBef>
                <a:spcPts val="1400"/>
              </a:spcBef>
              <a:buNone/>
            </a:pPr>
            <a:r>
              <a:rPr lang="en-US" sz="1200" dirty="0" smtClean="0">
                <a:latin typeface="Abadi"/>
              </a:rPr>
              <a:t>KSC </a:t>
            </a:r>
            <a:r>
              <a:rPr lang="en-US" sz="1200" dirty="0">
                <a:latin typeface="Abadi"/>
              </a:rPr>
              <a:t>LC-39A has the most successful launches amongst launch sites </a:t>
            </a:r>
            <a:r>
              <a:rPr lang="en-US" sz="1200" dirty="0" smtClean="0">
                <a:latin typeface="Abadi"/>
              </a:rPr>
              <a:t>with a total of 10 (41.2%).</a:t>
            </a:r>
            <a:endParaRPr lang="en-US" sz="1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290799" y="55679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AR" dirty="0" smtClean="0">
                <a:solidFill>
                  <a:schemeClr val="tx1"/>
                </a:solidFill>
                <a:latin typeface="Adobe Gothic Std B" panose="020B0800000000000000" pitchFamily="34" charset="-128"/>
                <a:ea typeface="Adobe Gothic Std B" panose="020B0800000000000000" pitchFamily="34" charset="-128"/>
              </a:rPr>
              <a:t>Total </a:t>
            </a:r>
            <a:r>
              <a:rPr lang="es-AR" dirty="0" err="1" smtClean="0">
                <a:solidFill>
                  <a:schemeClr val="tx1"/>
                </a:solidFill>
                <a:latin typeface="Adobe Gothic Std B" panose="020B0800000000000000" pitchFamily="34" charset="-128"/>
                <a:ea typeface="Adobe Gothic Std B" panose="020B0800000000000000" pitchFamily="34" charset="-128"/>
              </a:rPr>
              <a:t>Success</a:t>
            </a:r>
            <a:r>
              <a:rPr lang="es-AR" dirty="0" smtClean="0">
                <a:solidFill>
                  <a:schemeClr val="tx1"/>
                </a:solidFill>
                <a:latin typeface="Adobe Gothic Std B" panose="020B0800000000000000" pitchFamily="34" charset="-128"/>
                <a:ea typeface="Adobe Gothic Std B" panose="020B0800000000000000" pitchFamily="34" charset="-128"/>
              </a:rPr>
              <a:t> </a:t>
            </a:r>
            <a:r>
              <a:rPr lang="es-AR" dirty="0" err="1" smtClean="0">
                <a:solidFill>
                  <a:schemeClr val="tx1"/>
                </a:solidFill>
                <a:latin typeface="Adobe Gothic Std B" panose="020B0800000000000000" pitchFamily="34" charset="-128"/>
                <a:ea typeface="Adobe Gothic Std B" panose="020B0800000000000000" pitchFamily="34" charset="-128"/>
              </a:rPr>
              <a:t>Launches</a:t>
            </a:r>
            <a:r>
              <a:rPr lang="es-AR" dirty="0" smtClean="0">
                <a:solidFill>
                  <a:schemeClr val="tx1"/>
                </a:solidFill>
                <a:latin typeface="Adobe Gothic Std B" panose="020B0800000000000000" pitchFamily="34" charset="-128"/>
                <a:ea typeface="Adobe Gothic Std B" panose="020B0800000000000000" pitchFamily="34" charset="-128"/>
              </a:rPr>
              <a:t> </a:t>
            </a:r>
            <a:r>
              <a:rPr lang="es-AR" dirty="0" err="1" smtClean="0">
                <a:solidFill>
                  <a:schemeClr val="tx1"/>
                </a:solidFill>
                <a:latin typeface="Adobe Gothic Std B" panose="020B0800000000000000" pitchFamily="34" charset="-128"/>
                <a:ea typeface="Adobe Gothic Std B" panose="020B0800000000000000" pitchFamily="34" charset="-128"/>
              </a:rPr>
              <a:t>by</a:t>
            </a:r>
            <a:r>
              <a:rPr lang="es-AR" dirty="0" smtClean="0">
                <a:solidFill>
                  <a:schemeClr val="tx1"/>
                </a:solidFill>
                <a:latin typeface="Adobe Gothic Std B" panose="020B0800000000000000" pitchFamily="34" charset="-128"/>
                <a:ea typeface="Adobe Gothic Std B" panose="020B0800000000000000" pitchFamily="34" charset="-128"/>
              </a:rPr>
              <a:t> </a:t>
            </a:r>
            <a:r>
              <a:rPr lang="es-AR" dirty="0" err="1">
                <a:solidFill>
                  <a:schemeClr val="tx1"/>
                </a:solidFill>
                <a:latin typeface="Adobe Gothic Std B" panose="020B0800000000000000" pitchFamily="34" charset="-128"/>
                <a:ea typeface="Adobe Gothic Std B" panose="020B0800000000000000" pitchFamily="34" charset="-128"/>
              </a:rPr>
              <a:t>Site</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6" name="Imagen 5"/>
          <p:cNvPicPr>
            <a:picLocks noChangeAspect="1"/>
          </p:cNvPicPr>
          <p:nvPr/>
        </p:nvPicPr>
        <p:blipFill rotWithShape="1">
          <a:blip r:embed="rId2"/>
          <a:srcRect l="3926" r="6357"/>
          <a:stretch/>
        </p:blipFill>
        <p:spPr>
          <a:xfrm>
            <a:off x="4660282" y="1995103"/>
            <a:ext cx="7226919" cy="3270112"/>
          </a:xfrm>
          <a:prstGeom prst="rect">
            <a:avLst/>
          </a:prstGeom>
        </p:spPr>
      </p:pic>
      <p:pic>
        <p:nvPicPr>
          <p:cNvPr id="10"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295804" y="1995103"/>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355179" y="2249686"/>
            <a:ext cx="3193365" cy="565883"/>
          </a:xfrm>
          <a:prstGeom prst="rect">
            <a:avLst/>
          </a:prstGeom>
        </p:spPr>
        <p:txBody>
          <a:bodyPr lIns="91440" tIns="45720" rIns="91440" bIns="45720" anchor="t">
            <a:normAutofit lnSpcReduction="10000"/>
          </a:bodyPr>
          <a:lstStyle/>
          <a:p>
            <a:pPr marL="0" indent="0">
              <a:buNone/>
            </a:pPr>
            <a:r>
              <a:rPr lang="en-US" sz="1200" dirty="0" smtClean="0">
                <a:latin typeface="Abadi"/>
              </a:rPr>
              <a:t>KSC </a:t>
            </a:r>
            <a:r>
              <a:rPr lang="en-US" sz="1200" dirty="0">
                <a:latin typeface="Abadi"/>
              </a:rPr>
              <a:t>LC-39A has the highest success rate amongst launch </a:t>
            </a:r>
            <a:r>
              <a:rPr lang="en-US" sz="1200" dirty="0" smtClean="0">
                <a:latin typeface="Abadi"/>
              </a:rPr>
              <a:t>sites, with 10 </a:t>
            </a:r>
            <a:r>
              <a:rPr lang="en-US" sz="1200" dirty="0">
                <a:latin typeface="Abadi"/>
              </a:rPr>
              <a:t>successful launches and 3 failed </a:t>
            </a:r>
            <a:r>
              <a:rPr lang="en-US" sz="1200" dirty="0" smtClean="0">
                <a:latin typeface="Abadi"/>
              </a:rPr>
              <a:t>ones </a:t>
            </a:r>
            <a:r>
              <a:rPr lang="en-US" sz="1200" dirty="0">
                <a:latin typeface="Abadi"/>
              </a:rPr>
              <a:t>(76.9</a:t>
            </a:r>
            <a:r>
              <a:rPr lang="en-US" sz="1200" dirty="0" smtClean="0">
                <a:latin typeface="Abadi"/>
              </a:rPr>
              <a:t>%).</a:t>
            </a:r>
            <a:endParaRPr lang="en-US" sz="1200" dirty="0">
              <a:latin typeface="Abadi"/>
            </a:endParaRPr>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362047" y="56443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dobe Gothic Std B" panose="020B0800000000000000" pitchFamily="34" charset="-128"/>
                <a:ea typeface="Adobe Gothic Std B" panose="020B0800000000000000" pitchFamily="34" charset="-128"/>
              </a:rPr>
              <a:t>Total Success Launches For Site KSC LC</a:t>
            </a:r>
            <a:r>
              <a:rPr lang="es-AR" dirty="0" smtClean="0">
                <a:solidFill>
                  <a:schemeClr val="tx1"/>
                </a:solidFill>
                <a:latin typeface="Adobe Gothic Std B" panose="020B0800000000000000" pitchFamily="34" charset="-128"/>
                <a:ea typeface="Adobe Gothic Std B" panose="020B0800000000000000" pitchFamily="34" charset="-128"/>
              </a:rPr>
              <a:t>-39A</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2" name="Imagen 1"/>
          <p:cNvPicPr>
            <a:picLocks noChangeAspect="1"/>
          </p:cNvPicPr>
          <p:nvPr/>
        </p:nvPicPr>
        <p:blipFill rotWithShape="1">
          <a:blip r:embed="rId2"/>
          <a:srcRect l="4394" r="1408"/>
          <a:stretch/>
        </p:blipFill>
        <p:spPr>
          <a:xfrm>
            <a:off x="4690753" y="1995103"/>
            <a:ext cx="7196447" cy="3170924"/>
          </a:xfrm>
          <a:prstGeom prst="rect">
            <a:avLst/>
          </a:prstGeom>
        </p:spPr>
      </p:pic>
      <p:pic>
        <p:nvPicPr>
          <p:cNvPr id="6"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355179" y="1788021"/>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283929" y="2428290"/>
            <a:ext cx="5219114" cy="734695"/>
          </a:xfrm>
          <a:prstGeom prst="rect">
            <a:avLst/>
          </a:prstGeom>
        </p:spPr>
        <p:txBody>
          <a:bodyPr lIns="91440" tIns="45720" rIns="91440" bIns="45720" anchor="t">
            <a:normAutofit/>
          </a:bodyPr>
          <a:lstStyle/>
          <a:p>
            <a:pPr marL="0" indent="0">
              <a:lnSpc>
                <a:spcPct val="100000"/>
              </a:lnSpc>
              <a:spcBef>
                <a:spcPts val="1400"/>
              </a:spcBef>
              <a:buNone/>
            </a:pPr>
            <a:r>
              <a:rPr lang="en-US" sz="1200" dirty="0" smtClean="0">
                <a:latin typeface="Abadi" panose="020B0604020104020204"/>
              </a:rPr>
              <a:t>Payloads </a:t>
            </a:r>
            <a:r>
              <a:rPr lang="en-US" sz="1200" dirty="0">
                <a:latin typeface="Abadi" panose="020B0604020104020204"/>
              </a:rPr>
              <a:t>between 2,000 kg and 5,000 kg have the highest success rate </a:t>
            </a:r>
            <a:r>
              <a:rPr lang="en-US" sz="1200" dirty="0" smtClean="0">
                <a:latin typeface="Abadi" panose="020B0604020104020204"/>
              </a:rPr>
              <a:t> (</a:t>
            </a:r>
            <a:r>
              <a:rPr lang="en-US" sz="1200" dirty="0">
                <a:latin typeface="Abadi" panose="020B0604020104020204"/>
              </a:rPr>
              <a:t>1 indicating successful outcome and 0 indicating an unsuccessful outcome</a:t>
            </a:r>
            <a:r>
              <a:rPr lang="en-US" sz="1200" dirty="0" smtClean="0">
                <a:latin typeface="Abadi" panose="020B0604020104020204"/>
              </a:rPr>
              <a:t>).</a:t>
            </a:r>
            <a:endParaRPr lang="en-US" sz="1200" dirty="0">
              <a:latin typeface="Abadi" panose="020B060402010402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283929" y="55461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tx1"/>
                </a:solidFill>
                <a:latin typeface="Adobe Gothic Std B" panose="020B0800000000000000" pitchFamily="34" charset="-128"/>
                <a:ea typeface="Adobe Gothic Std B" panose="020B0800000000000000" pitchFamily="34" charset="-128"/>
              </a:rPr>
              <a:t>Correlation Between Payload and Success</a:t>
            </a:r>
            <a:endParaRPr lang="en-US" dirty="0">
              <a:solidFill>
                <a:schemeClr val="tx1"/>
              </a:solidFill>
              <a:latin typeface="Adobe Gothic Std B" panose="020B0800000000000000" pitchFamily="34" charset="-128"/>
              <a:ea typeface="Adobe Gothic Std B" panose="020B0800000000000000" pitchFamily="34" charset="-128"/>
            </a:endParaRPr>
          </a:p>
        </p:txBody>
      </p:sp>
      <p:pic>
        <p:nvPicPr>
          <p:cNvPr id="2" name="Imagen 1"/>
          <p:cNvPicPr>
            <a:picLocks noChangeAspect="1"/>
          </p:cNvPicPr>
          <p:nvPr/>
        </p:nvPicPr>
        <p:blipFill>
          <a:blip r:embed="rId2"/>
          <a:stretch>
            <a:fillRect/>
          </a:stretch>
        </p:blipFill>
        <p:spPr>
          <a:xfrm>
            <a:off x="5401994" y="1995829"/>
            <a:ext cx="6473513" cy="4360521"/>
          </a:xfrm>
          <a:prstGeom prst="rect">
            <a:avLst/>
          </a:prstGeom>
        </p:spPr>
      </p:pic>
      <p:pic>
        <p:nvPicPr>
          <p:cNvPr id="33794"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283929" y="1995829"/>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alcon 9 Rocket With Dragon Spacecraft Vertical at Launch Complex 39A | NA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3255"/>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noFill/>
        </p:spPr>
        <p:txBody>
          <a:bodyPr wrap="none" rtlCol="0">
            <a:spAutoFit/>
          </a:bodyPr>
          <a:lstStyle/>
          <a:p>
            <a:r>
              <a:rPr lang="en-US" dirty="0">
                <a:solidFill>
                  <a:schemeClr val="bg1"/>
                </a:solidFill>
              </a:rPr>
              <a:t>Section 5</a:t>
            </a:r>
          </a:p>
        </p:txBody>
      </p:sp>
      <p:sp>
        <p:nvSpPr>
          <p:cNvPr id="4" name="TextBox 5">
            <a:extLst>
              <a:ext uri="{FF2B5EF4-FFF2-40B4-BE49-F238E27FC236}">
                <a16:creationId xmlns="" xmlns:a16="http://schemas.microsoft.com/office/drawing/2014/main" id="{2C36AF9D-A911-994B-90EA-013D4CDA5604}"/>
              </a:ext>
            </a:extLst>
          </p:cNvPr>
          <p:cNvSpPr txBox="1"/>
          <p:nvPr/>
        </p:nvSpPr>
        <p:spPr>
          <a:xfrm>
            <a:off x="765314" y="3040799"/>
            <a:ext cx="4945938" cy="1292662"/>
          </a:xfrm>
          <a:prstGeom prst="rect">
            <a:avLst/>
          </a:prstGeom>
          <a:noFill/>
        </p:spPr>
        <p:txBody>
          <a:bodyPr wrap="square" lIns="91440" tIns="45720" rIns="91440" bIns="45720" rtlCol="0" anchor="t">
            <a:spAutoFit/>
          </a:bodyPr>
          <a:lstStyle/>
          <a:p>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Predictive analysis (Classification)</a:t>
            </a:r>
            <a:endParaRPr lang="en-US" sz="3900" b="1" dirty="0">
              <a:solidFill>
                <a:schemeClr val="bg1"/>
              </a:solidFill>
              <a:latin typeface="Adobe Gothic Std B" panose="020B0800000000000000" pitchFamily="34" charset="-128"/>
              <a:ea typeface="Adobe Gothic Std B" panose="020B0800000000000000" pitchFamily="34" charset="-128"/>
              <a:cs typeface="SF Pro" pitchFamily="2" charset="0"/>
            </a:endParaRP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339339" y="563292"/>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Introduction</a:t>
            </a: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339339" y="1999662"/>
            <a:ext cx="6176622" cy="2920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200" dirty="0" smtClean="0">
                <a:solidFill>
                  <a:schemeClr val="tx2"/>
                </a:solidFill>
                <a:latin typeface="Abadi" panose="020B0604020104020204"/>
              </a:rPr>
              <a:t>The aim of this capstone if to predict </a:t>
            </a:r>
            <a:r>
              <a:rPr lang="en-US" sz="1200" dirty="0">
                <a:solidFill>
                  <a:schemeClr val="tx2"/>
                </a:solidFill>
                <a:latin typeface="Abadi" panose="020B0604020104020204"/>
              </a:rPr>
              <a:t>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a:t>
            </a:r>
            <a:r>
              <a:rPr lang="en-US" sz="1200" dirty="0" smtClean="0">
                <a:solidFill>
                  <a:schemeClr val="tx2"/>
                </a:solidFill>
                <a:latin typeface="Abadi" panose="020B0604020104020204"/>
              </a:rPr>
              <a:t>launch.</a:t>
            </a:r>
          </a:p>
          <a:p>
            <a:pPr marL="0" indent="0">
              <a:lnSpc>
                <a:spcPct val="12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20000"/>
              </a:lnSpc>
              <a:spcBef>
                <a:spcPts val="1400"/>
              </a:spcBef>
              <a:buNone/>
            </a:pPr>
            <a:r>
              <a:rPr lang="en-US" sz="1200" dirty="0">
                <a:solidFill>
                  <a:schemeClr val="tx2"/>
                </a:solidFill>
                <a:latin typeface="Abadi" panose="020B0604020104020204" pitchFamily="34" charset="0"/>
              </a:rPr>
              <a:t>Therefore, what we're trying to determine is, if the first stage of Falcon 9 will land successfully or not.</a:t>
            </a:r>
            <a:endParaRPr lang="en-US" sz="1200" dirty="0">
              <a:solidFill>
                <a:schemeClr val="tx2"/>
              </a:solidFill>
              <a:latin typeface="Abadi" panose="020B0604020104020204"/>
            </a:endParaRPr>
          </a:p>
        </p:txBody>
      </p:sp>
      <p:sp>
        <p:nvSpPr>
          <p:cNvPr id="6" name="TextBox 5">
            <a:extLst>
              <a:ext uri="{FF2B5EF4-FFF2-40B4-BE49-F238E27FC236}">
                <a16:creationId xmlns="" xmlns:a16="http://schemas.microsoft.com/office/drawing/2014/main" id="{2C36AF9D-A911-994B-90EA-013D4CDA5604}"/>
              </a:ext>
            </a:extLst>
          </p:cNvPr>
          <p:cNvSpPr txBox="1"/>
          <p:nvPr/>
        </p:nvSpPr>
        <p:spPr>
          <a:xfrm>
            <a:off x="339339" y="1269950"/>
            <a:ext cx="4911262" cy="461665"/>
          </a:xfrm>
          <a:prstGeom prst="rect">
            <a:avLst/>
          </a:prstGeom>
          <a:noFill/>
        </p:spPr>
        <p:txBody>
          <a:bodyPr wrap="square" lIns="91440" tIns="45720" rIns="91440" bIns="45720" rtlCol="0" anchor="t">
            <a:spAutoFit/>
          </a:bodyPr>
          <a:lstStyle/>
          <a:p>
            <a:r>
              <a:rPr lang="en-US" sz="2400" dirty="0" smtClean="0">
                <a:latin typeface="Arial Rounded MT Bold" panose="020F0704030504030204" pitchFamily="34" charset="0"/>
                <a:ea typeface="Adobe Gothic Std B" panose="020B0800000000000000" pitchFamily="34" charset="-128"/>
                <a:cs typeface="SF Pro" pitchFamily="2" charset="0"/>
              </a:rPr>
              <a:t>Context</a:t>
            </a:r>
            <a:endParaRPr lang="en-US" sz="2200" dirty="0">
              <a:latin typeface="Arial Rounded MT Bold" panose="020F0704030504030204" pitchFamily="34" charset="0"/>
              <a:ea typeface="Adobe Gothic Std B" panose="020B0800000000000000" pitchFamily="34" charset="-128"/>
              <a:cs typeface="SF Pro" pitchFamily="2" charset="0"/>
            </a:endParaRPr>
          </a:p>
        </p:txBody>
      </p:sp>
      <p:pic>
        <p:nvPicPr>
          <p:cNvPr id="2054" name="Picture 6" descr="The Physics of SpaceX's Wicked Double Booster Landing | WI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938" y="538651"/>
            <a:ext cx="5776093" cy="43327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304692" y="2462156"/>
            <a:ext cx="5326063" cy="157480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200" dirty="0" smtClean="0">
                <a:latin typeface="Abadi"/>
              </a:rPr>
              <a:t>All four </a:t>
            </a:r>
            <a:r>
              <a:rPr lang="en-US" sz="1200" dirty="0">
                <a:latin typeface="Abadi"/>
              </a:rPr>
              <a:t>models performed at about the same </a:t>
            </a:r>
            <a:r>
              <a:rPr lang="en-US" sz="1200" dirty="0" smtClean="0">
                <a:latin typeface="Abadi"/>
              </a:rPr>
              <a:t>level,  having the </a:t>
            </a:r>
            <a:r>
              <a:rPr lang="en-US" sz="1200" dirty="0">
                <a:latin typeface="Abadi"/>
              </a:rPr>
              <a:t>same scores and accuracy. </a:t>
            </a:r>
            <a:r>
              <a:rPr lang="en-US" sz="1200" dirty="0" smtClean="0">
                <a:latin typeface="Abadi"/>
              </a:rPr>
              <a:t>Although, the </a:t>
            </a:r>
            <a:r>
              <a:rPr lang="en-US" sz="1200" dirty="0">
                <a:latin typeface="Abadi"/>
              </a:rPr>
              <a:t>Decision Tree model slightly outperformed the </a:t>
            </a:r>
            <a:r>
              <a:rPr lang="en-US" sz="1200" dirty="0" smtClean="0">
                <a:latin typeface="Abadi"/>
              </a:rPr>
              <a:t>rest.</a:t>
            </a:r>
            <a:endParaRPr lang="en-US" sz="11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304692" y="57067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Classification Accuracy</a:t>
            </a:r>
          </a:p>
        </p:txBody>
      </p:sp>
      <p:pic>
        <p:nvPicPr>
          <p:cNvPr id="2" name="Imagen 1"/>
          <p:cNvPicPr>
            <a:picLocks noChangeAspect="1"/>
          </p:cNvPicPr>
          <p:nvPr/>
        </p:nvPicPr>
        <p:blipFill>
          <a:blip r:embed="rId2"/>
          <a:stretch>
            <a:fillRect/>
          </a:stretch>
        </p:blipFill>
        <p:spPr>
          <a:xfrm>
            <a:off x="5879607" y="2000490"/>
            <a:ext cx="6048535" cy="2951519"/>
          </a:xfrm>
          <a:prstGeom prst="rect">
            <a:avLst/>
          </a:prstGeom>
        </p:spPr>
      </p:pic>
      <p:pic>
        <p:nvPicPr>
          <p:cNvPr id="6"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283929" y="2000491"/>
            <a:ext cx="4107343" cy="461665"/>
          </a:xfrm>
          <a:prstGeom prst="rect">
            <a:avLst/>
          </a:prstGeom>
        </p:spPr>
        <p:txBody>
          <a:bodyPr wrap="none">
            <a:spAutoFit/>
          </a:bodyPr>
          <a:lstStyle/>
          <a:p>
            <a:r>
              <a:rPr lang="en-US" sz="2400" dirty="0">
                <a:latin typeface="Arial Rounded MT Bold" panose="020F0704030504030204" pitchFamily="34" charset="0"/>
              </a:rPr>
              <a:t>Exploratory Data Analysis:</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286413" y="1993456"/>
            <a:ext cx="6049108" cy="3811588"/>
          </a:xfrm>
          <a:prstGeom prst="rect">
            <a:avLst/>
          </a:prstGeom>
        </p:spPr>
        <p:txBody>
          <a:bodyPr>
            <a:normAutofit/>
          </a:bodyPr>
          <a:lstStyle/>
          <a:p>
            <a:pPr marL="0" indent="0">
              <a:lnSpc>
                <a:spcPct val="100000"/>
              </a:lnSpc>
              <a:spcBef>
                <a:spcPts val="1400"/>
              </a:spcBef>
              <a:buNone/>
            </a:pPr>
            <a:r>
              <a:rPr lang="en-US" sz="2400" dirty="0">
                <a:latin typeface="Arial Rounded MT Bold" panose="020F0704030504030204" pitchFamily="34" charset="0"/>
              </a:rPr>
              <a:t>Performance Summary </a:t>
            </a:r>
            <a:endParaRPr lang="en-US" sz="2400" dirty="0" smtClean="0">
              <a:latin typeface="Arial Rounded MT Bold" panose="020F0704030504030204" pitchFamily="34" charset="0"/>
            </a:endParaRPr>
          </a:p>
          <a:p>
            <a:pPr>
              <a:lnSpc>
                <a:spcPct val="100000"/>
              </a:lnSpc>
              <a:spcBef>
                <a:spcPts val="1400"/>
              </a:spcBef>
            </a:pPr>
            <a:r>
              <a:rPr lang="en-US" sz="1200" dirty="0" smtClean="0">
                <a:latin typeface="Abadi"/>
              </a:rPr>
              <a:t>A </a:t>
            </a:r>
            <a:r>
              <a:rPr lang="en-US" sz="1200" dirty="0">
                <a:latin typeface="Abadi"/>
              </a:rPr>
              <a:t>confusion matrix summarizes the performance of a classification algorithm </a:t>
            </a:r>
            <a:endParaRPr lang="en-US" sz="1200" dirty="0" smtClean="0">
              <a:latin typeface="Abadi"/>
            </a:endParaRPr>
          </a:p>
          <a:p>
            <a:pPr>
              <a:lnSpc>
                <a:spcPct val="100000"/>
              </a:lnSpc>
              <a:spcBef>
                <a:spcPts val="1400"/>
              </a:spcBef>
            </a:pPr>
            <a:r>
              <a:rPr lang="en-US" sz="1200" dirty="0" smtClean="0">
                <a:latin typeface="Abadi"/>
              </a:rPr>
              <a:t>All </a:t>
            </a:r>
            <a:r>
              <a:rPr lang="en-US" sz="1200" dirty="0">
                <a:latin typeface="Abadi"/>
              </a:rPr>
              <a:t>the confusion matrices were identical </a:t>
            </a:r>
            <a:endParaRPr lang="en-US" sz="1200" dirty="0" smtClean="0">
              <a:latin typeface="Abadi"/>
            </a:endParaRPr>
          </a:p>
          <a:p>
            <a:pPr>
              <a:lnSpc>
                <a:spcPct val="100000"/>
              </a:lnSpc>
              <a:spcBef>
                <a:spcPts val="1400"/>
              </a:spcBef>
            </a:pPr>
            <a:r>
              <a:rPr lang="en-US" sz="1200" dirty="0" smtClean="0">
                <a:latin typeface="Abadi"/>
              </a:rPr>
              <a:t>The </a:t>
            </a:r>
            <a:r>
              <a:rPr lang="en-US" sz="1200" dirty="0">
                <a:latin typeface="Abadi"/>
              </a:rPr>
              <a:t>fact that there are false positives (Type 1 error) is not </a:t>
            </a:r>
            <a:r>
              <a:rPr lang="en-US" sz="1200" dirty="0" smtClean="0">
                <a:latin typeface="Abadi"/>
              </a:rPr>
              <a:t>good</a:t>
            </a:r>
          </a:p>
          <a:p>
            <a:pPr>
              <a:lnSpc>
                <a:spcPct val="100000"/>
              </a:lnSpc>
              <a:spcBef>
                <a:spcPts val="1400"/>
              </a:spcBef>
            </a:pPr>
            <a:r>
              <a:rPr lang="en-US" sz="1200" dirty="0">
                <a:latin typeface="Abadi"/>
              </a:rPr>
              <a:t>The model predicted 12 successful </a:t>
            </a:r>
            <a:r>
              <a:rPr lang="en-US" sz="1200" dirty="0" smtClean="0">
                <a:latin typeface="Abadi"/>
              </a:rPr>
              <a:t>landings</a:t>
            </a:r>
            <a:endParaRPr lang="en-US" sz="1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286413" y="55369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Confusion Matrix</a:t>
            </a:r>
          </a:p>
        </p:txBody>
      </p:sp>
      <p:pic>
        <p:nvPicPr>
          <p:cNvPr id="2" name="Imagen 1"/>
          <p:cNvPicPr>
            <a:picLocks noChangeAspect="1"/>
          </p:cNvPicPr>
          <p:nvPr/>
        </p:nvPicPr>
        <p:blipFill>
          <a:blip r:embed="rId2"/>
          <a:stretch>
            <a:fillRect/>
          </a:stretch>
        </p:blipFill>
        <p:spPr>
          <a:xfrm>
            <a:off x="6802916" y="1276115"/>
            <a:ext cx="5039428" cy="4248743"/>
          </a:xfrm>
          <a:prstGeom prst="rect">
            <a:avLst/>
          </a:prstGeom>
        </p:spPr>
      </p:pic>
      <p:pic>
        <p:nvPicPr>
          <p:cNvPr id="6"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These SpaceX Rocket Landing Photos Are Simply Jaw-Dropping | 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8303"/>
            <a:ext cx="12192000" cy="812940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6" name="TextBox 1">
            <a:extLst>
              <a:ext uri="{FF2B5EF4-FFF2-40B4-BE49-F238E27FC236}">
                <a16:creationId xmlns:a16="http://schemas.microsoft.com/office/drawing/2014/main" xmlns="" id="{4237DFD2-2B76-8445-A1BD-6628DC42C398}"/>
              </a:ext>
            </a:extLst>
          </p:cNvPr>
          <p:cNvSpPr txBox="1"/>
          <p:nvPr/>
        </p:nvSpPr>
        <p:spPr>
          <a:xfrm>
            <a:off x="797970" y="2529746"/>
            <a:ext cx="1047082" cy="369332"/>
          </a:xfrm>
          <a:prstGeom prst="rect">
            <a:avLst/>
          </a:prstGeom>
          <a:noFill/>
        </p:spPr>
        <p:txBody>
          <a:bodyPr wrap="none" rtlCol="0">
            <a:spAutoFit/>
          </a:bodyPr>
          <a:lstStyle/>
          <a:p>
            <a:r>
              <a:rPr lang="en-US" dirty="0">
                <a:solidFill>
                  <a:schemeClr val="bg1"/>
                </a:solidFill>
              </a:rPr>
              <a:t>Section </a:t>
            </a:r>
            <a:r>
              <a:rPr lang="en-US" dirty="0" smtClean="0">
                <a:solidFill>
                  <a:schemeClr val="bg1"/>
                </a:solidFill>
              </a:rPr>
              <a:t>6</a:t>
            </a:r>
            <a:endParaRPr lang="en-US" dirty="0">
              <a:solidFill>
                <a:schemeClr val="bg1"/>
              </a:solidFill>
            </a:endParaRPr>
          </a:p>
        </p:txBody>
      </p:sp>
      <p:sp>
        <p:nvSpPr>
          <p:cNvPr id="7" name="TextBox 5">
            <a:extLst>
              <a:ext uri="{FF2B5EF4-FFF2-40B4-BE49-F238E27FC236}">
                <a16:creationId xmlns="" xmlns:a16="http://schemas.microsoft.com/office/drawing/2014/main" id="{2C36AF9D-A911-994B-90EA-013D4CDA5604}"/>
              </a:ext>
            </a:extLst>
          </p:cNvPr>
          <p:cNvSpPr txBox="1"/>
          <p:nvPr/>
        </p:nvSpPr>
        <p:spPr>
          <a:xfrm>
            <a:off x="765314" y="3040799"/>
            <a:ext cx="4945938" cy="692497"/>
          </a:xfrm>
          <a:prstGeom prst="rect">
            <a:avLst/>
          </a:prstGeom>
          <a:noFill/>
        </p:spPr>
        <p:txBody>
          <a:bodyPr wrap="square" lIns="91440" tIns="45720" rIns="91440" bIns="45720" rtlCol="0" anchor="t">
            <a:spAutoFit/>
          </a:bodyPr>
          <a:lstStyle/>
          <a:p>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Conclusions</a:t>
            </a:r>
            <a:endParaRPr lang="en-US" sz="3900" b="1" dirty="0">
              <a:solidFill>
                <a:schemeClr val="bg1"/>
              </a:solidFill>
              <a:latin typeface="Adobe Gothic Std B" panose="020B0800000000000000" pitchFamily="34" charset="-128"/>
              <a:ea typeface="Adobe Gothic Std B" panose="020B0800000000000000" pitchFamily="34" charset="-128"/>
              <a:cs typeface="SF Pro" pitchFamily="2" charset="0"/>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236428" y="1964754"/>
            <a:ext cx="5903913" cy="4351337"/>
          </a:xfrm>
          <a:prstGeom prst="rect">
            <a:avLst/>
          </a:prstGeom>
        </p:spPr>
        <p:txBody>
          <a:bodyPr>
            <a:normAutofit/>
          </a:bodyPr>
          <a:lstStyle/>
          <a:p>
            <a:r>
              <a:rPr lang="en-US" sz="1200" b="1" dirty="0">
                <a:latin typeface="Abadi" panose="020B0604020104020204"/>
              </a:rPr>
              <a:t>Launch sites:</a:t>
            </a:r>
            <a:r>
              <a:rPr lang="en-US" sz="1200" dirty="0">
                <a:latin typeface="Abadi" panose="020B0604020104020204"/>
              </a:rPr>
              <a:t> Most launches sites are strategically located “near” to de Equator because they use the equatorial orbit and the earth</a:t>
            </a:r>
            <a:r>
              <a:rPr lang="es-AR" sz="1200" dirty="0">
                <a:latin typeface="Abadi" panose="020B0604020104020204"/>
              </a:rPr>
              <a:t>’s</a:t>
            </a:r>
            <a:r>
              <a:rPr lang="en-US" sz="1200" dirty="0">
                <a:latin typeface="Abadi" panose="020B0604020104020204"/>
              </a:rPr>
              <a:t> speed rotation as an additional natural boost to save time and fuel. Also, they are strategically located near highways and railways for transportation of personal and cargo, but also far away from cities for safety.</a:t>
            </a:r>
            <a:endParaRPr lang="es-AR" sz="1200" dirty="0">
              <a:latin typeface="Abadi" panose="020B0604020104020204"/>
            </a:endParaRPr>
          </a:p>
          <a:p>
            <a:pPr lvl="0"/>
            <a:r>
              <a:rPr lang="en-US" sz="1200" b="1" dirty="0">
                <a:latin typeface="Abadi" panose="020B0604020104020204"/>
              </a:rPr>
              <a:t>Model Performance:</a:t>
            </a:r>
            <a:r>
              <a:rPr lang="en-US" sz="1200" dirty="0">
                <a:latin typeface="Abadi" panose="020B0604020104020204"/>
              </a:rPr>
              <a:t> The models performed similarly on the test set with the decision tree model slightly outperforming.</a:t>
            </a:r>
            <a:endParaRPr lang="es-AR" sz="1200" dirty="0">
              <a:latin typeface="Abadi" panose="020B0604020104020204"/>
            </a:endParaRPr>
          </a:p>
          <a:p>
            <a:pPr lvl="0"/>
            <a:r>
              <a:rPr lang="en-US" sz="1200" b="1" dirty="0">
                <a:latin typeface="Abadi" panose="020B0604020104020204"/>
              </a:rPr>
              <a:t>Launch Success:</a:t>
            </a:r>
            <a:r>
              <a:rPr lang="en-US" sz="1200" dirty="0">
                <a:latin typeface="Abadi" panose="020B0604020104020204"/>
              </a:rPr>
              <a:t> Launches had been increasing over time. Having launch site KSC LC-39A with the highest success rate among launch sites.</a:t>
            </a:r>
            <a:endParaRPr lang="es-AR" sz="1200" dirty="0">
              <a:latin typeface="Abadi" panose="020B0604020104020204"/>
            </a:endParaRPr>
          </a:p>
          <a:p>
            <a:pPr lvl="0"/>
            <a:r>
              <a:rPr lang="en-US" sz="1200" b="1" dirty="0">
                <a:latin typeface="Abadi" panose="020B0604020104020204"/>
              </a:rPr>
              <a:t>Payload Mass:</a:t>
            </a:r>
            <a:r>
              <a:rPr lang="en-US" sz="1200" dirty="0">
                <a:latin typeface="Abadi" panose="020B0604020104020204"/>
              </a:rPr>
              <a:t> Across all launch sites, the higher the payload mass (kg), the higher the success rate</a:t>
            </a:r>
            <a:endParaRPr lang="es-AR" sz="1200" dirty="0">
              <a:latin typeface="Abadi" panose="020B0604020104020204"/>
            </a:endParaRPr>
          </a:p>
          <a:p>
            <a:pPr lvl="0"/>
            <a:r>
              <a:rPr lang="en-US" sz="1200" b="1" dirty="0">
                <a:latin typeface="Abadi" panose="020B0604020104020204"/>
              </a:rPr>
              <a:t>Orbits:</a:t>
            </a:r>
            <a:r>
              <a:rPr lang="en-US" sz="1200" dirty="0">
                <a:latin typeface="Abadi" panose="020B0604020104020204"/>
              </a:rPr>
              <a:t> ES-L1, GEO, HEO, and SSO have a 100% success rate.</a:t>
            </a:r>
            <a:endParaRPr lang="es-AR" sz="1200" dirty="0">
              <a:latin typeface="Abadi" panose="020B060402010402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295003" y="55669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dobe Gothic Std B" panose="020B0800000000000000" pitchFamily="34" charset="-128"/>
                <a:ea typeface="Adobe Gothic Std B" panose="020B0800000000000000" pitchFamily="34" charset="-128"/>
              </a:rPr>
              <a:t>Conclusions</a:t>
            </a:r>
          </a:p>
        </p:txBody>
      </p:sp>
      <p:pic>
        <p:nvPicPr>
          <p:cNvPr id="7" name="Picture 2" descr="Archivo:SpaceX logo black.svg - Wikipedia, la enciclopedia libre"/>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7115032" y="541894"/>
            <a:ext cx="6096000" cy="369332"/>
          </a:xfrm>
          <a:prstGeom prst="rect">
            <a:avLst/>
          </a:prstGeom>
        </p:spPr>
        <p:txBody>
          <a:bodyPr>
            <a:spAutoFit/>
          </a:bodyPr>
          <a:lstStyle/>
          <a:p>
            <a:endParaRPr lang="en-US" dirty="0"/>
          </a:p>
        </p:txBody>
      </p:sp>
      <p:sp>
        <p:nvSpPr>
          <p:cNvPr id="6" name="Rectángulo 5"/>
          <p:cNvSpPr/>
          <p:nvPr/>
        </p:nvSpPr>
        <p:spPr>
          <a:xfrm>
            <a:off x="355179" y="4909625"/>
            <a:ext cx="6096000" cy="369332"/>
          </a:xfrm>
          <a:prstGeom prst="rect">
            <a:avLst/>
          </a:prstGeom>
        </p:spPr>
        <p:txBody>
          <a:bodyPr>
            <a:spAutoFit/>
          </a:bodyPr>
          <a:lstStyle/>
          <a:p>
            <a:endParaRPr lang="en-US" dirty="0"/>
          </a:p>
        </p:txBody>
      </p:sp>
      <p:pic>
        <p:nvPicPr>
          <p:cNvPr id="28676" name="Picture 4" descr="SpaceX celebrates historic rocket landings with new 4K footage"/>
          <p:cNvPicPr>
            <a:picLocks noChangeAspect="1" noChangeArrowheads="1"/>
          </p:cNvPicPr>
          <p:nvPr/>
        </p:nvPicPr>
        <p:blipFill rotWithShape="1">
          <a:blip r:embed="rId3">
            <a:extLst>
              <a:ext uri="{28A0092B-C50C-407E-A947-70E740481C1C}">
                <a14:useLocalDpi xmlns:a14="http://schemas.microsoft.com/office/drawing/2010/main" val="0"/>
              </a:ext>
            </a:extLst>
          </a:blip>
          <a:srcRect l="19819"/>
          <a:stretch/>
        </p:blipFill>
        <p:spPr bwMode="auto">
          <a:xfrm>
            <a:off x="6109699" y="1276519"/>
            <a:ext cx="7372063" cy="42923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4063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SpaceX launches South Korea's first moon mission, an orbiter named Danuri |  TechCru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2035"/>
            <a:ext cx="12163098" cy="81087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5">
            <a:extLst>
              <a:ext uri="{FF2B5EF4-FFF2-40B4-BE49-F238E27FC236}">
                <a16:creationId xmlns="" xmlns:a16="http://schemas.microsoft.com/office/drawing/2014/main" id="{2C36AF9D-A911-994B-90EA-013D4CDA5604}"/>
              </a:ext>
            </a:extLst>
          </p:cNvPr>
          <p:cNvSpPr txBox="1"/>
          <p:nvPr/>
        </p:nvSpPr>
        <p:spPr>
          <a:xfrm>
            <a:off x="765314" y="3040799"/>
            <a:ext cx="4945938" cy="692497"/>
          </a:xfrm>
          <a:prstGeom prst="rect">
            <a:avLst/>
          </a:prstGeom>
          <a:noFill/>
        </p:spPr>
        <p:txBody>
          <a:bodyPr wrap="square" lIns="91440" tIns="45720" rIns="91440" bIns="45720" rtlCol="0" anchor="t">
            <a:spAutoFit/>
          </a:bodyPr>
          <a:lstStyle/>
          <a:p>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Thank</a:t>
            </a:r>
            <a:r>
              <a:rPr lang="es-AR"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 You!</a:t>
            </a:r>
            <a:endParaRPr lang="en-US" sz="3900" b="1" dirty="0">
              <a:solidFill>
                <a:schemeClr val="bg1"/>
              </a:solidFill>
              <a:latin typeface="Adobe Gothic Std B" panose="020B0800000000000000" pitchFamily="34" charset="-128"/>
              <a:ea typeface="Adobe Gothic Std B" panose="020B0800000000000000" pitchFamily="34" charset="-128"/>
              <a:cs typeface="SF Pro" pitchFamily="2" charset="0"/>
            </a:endParaRPr>
          </a:p>
        </p:txBody>
      </p:sp>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pic>
        <p:nvPicPr>
          <p:cNvPr id="6" name="Picture 12" descr="SpaceX's planned refurbishment facility briefly catches fire at Cape  Canave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9683"/>
            <a:ext cx="12192000" cy="74476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noFill/>
        </p:spPr>
        <p:txBody>
          <a:bodyPr wrap="none" rtlCol="0">
            <a:spAutoFit/>
          </a:bodyPr>
          <a:lstStyle/>
          <a:p>
            <a:r>
              <a:rPr lang="en-US" dirty="0">
                <a:solidFill>
                  <a:schemeClr val="bg1"/>
                </a:solidFill>
              </a:rPr>
              <a:t>Section 1</a:t>
            </a:r>
          </a:p>
        </p:txBody>
      </p:sp>
      <p:sp>
        <p:nvSpPr>
          <p:cNvPr id="4" name="TextBox 5">
            <a:extLst>
              <a:ext uri="{FF2B5EF4-FFF2-40B4-BE49-F238E27FC236}">
                <a16:creationId xmlns="" xmlns:a16="http://schemas.microsoft.com/office/drawing/2014/main" id="{2C36AF9D-A911-994B-90EA-013D4CDA5604}"/>
              </a:ext>
            </a:extLst>
          </p:cNvPr>
          <p:cNvSpPr txBox="1"/>
          <p:nvPr/>
        </p:nvSpPr>
        <p:spPr>
          <a:xfrm>
            <a:off x="765314" y="3370582"/>
            <a:ext cx="3738046" cy="692497"/>
          </a:xfrm>
          <a:prstGeom prst="rect">
            <a:avLst/>
          </a:prstGeom>
          <a:noFill/>
        </p:spPr>
        <p:txBody>
          <a:bodyPr wrap="square" lIns="91440" tIns="45720" rIns="91440" bIns="45720" rtlCol="0" anchor="t">
            <a:spAutoFit/>
          </a:bodyPr>
          <a:lstStyle/>
          <a:p>
            <a:r>
              <a:rPr lang="en-US" sz="3900" b="1" dirty="0" smtClean="0">
                <a:solidFill>
                  <a:schemeClr val="bg1"/>
                </a:solidFill>
                <a:latin typeface="Adobe Gothic Std B" panose="020B0800000000000000" pitchFamily="34" charset="-128"/>
                <a:ea typeface="Adobe Gothic Std B" panose="020B0800000000000000" pitchFamily="34" charset="-128"/>
                <a:cs typeface="SF Pro" pitchFamily="2" charset="0"/>
              </a:rPr>
              <a:t>Methodology</a:t>
            </a:r>
            <a:endParaRPr lang="en-US" sz="3900" b="1" dirty="0">
              <a:solidFill>
                <a:schemeClr val="bg1"/>
              </a:solidFill>
              <a:latin typeface="Adobe Gothic Std B" panose="020B0800000000000000" pitchFamily="34" charset="-128"/>
              <a:ea typeface="Adobe Gothic Std B" panose="020B0800000000000000" pitchFamily="34" charset="-128"/>
              <a:cs typeface="SF Pro" pitchFamily="2" charset="0"/>
            </a:endParaRP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354681" y="1287591"/>
            <a:ext cx="5256035"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smtClean="0">
                <a:solidFill>
                  <a:schemeClr val="tx2"/>
                </a:solidFill>
                <a:latin typeface="Arial Rounded MT Bold" panose="020F0704030504030204" pitchFamily="34" charset="0"/>
              </a:rPr>
              <a:t>Step by step: </a:t>
            </a:r>
          </a:p>
          <a:p>
            <a:pPr marL="0" indent="0">
              <a:lnSpc>
                <a:spcPct val="120000"/>
              </a:lnSpc>
              <a:spcBef>
                <a:spcPts val="1400"/>
              </a:spcBef>
              <a:buNone/>
            </a:pPr>
            <a:r>
              <a:rPr lang="en-US" sz="1200" b="1" dirty="0" smtClean="0">
                <a:solidFill>
                  <a:schemeClr val="tx2"/>
                </a:solidFill>
                <a:latin typeface="Abadi"/>
              </a:rPr>
              <a:t>C</a:t>
            </a:r>
            <a:r>
              <a:rPr lang="en-US" sz="1200" b="1" dirty="0" smtClean="0">
                <a:solidFill>
                  <a:schemeClr val="tx2"/>
                </a:solidFill>
                <a:latin typeface="Abadi"/>
              </a:rPr>
              <a:t>ollecting</a:t>
            </a:r>
            <a:r>
              <a:rPr lang="en-US" sz="1200" dirty="0" smtClean="0">
                <a:solidFill>
                  <a:schemeClr val="tx2"/>
                </a:solidFill>
                <a:latin typeface="Abadi"/>
              </a:rPr>
              <a:t> data was performed by</a:t>
            </a:r>
            <a:r>
              <a:rPr lang="en-US" sz="1200" dirty="0" smtClean="0">
                <a:solidFill>
                  <a:schemeClr val="tx2"/>
                </a:solidFill>
                <a:latin typeface="Abadi" panose="020B0604020104020204"/>
              </a:rPr>
              <a:t> </a:t>
            </a:r>
            <a:r>
              <a:rPr lang="en-US" sz="1200" dirty="0">
                <a:solidFill>
                  <a:schemeClr val="tx2"/>
                </a:solidFill>
                <a:latin typeface="Abadi" panose="020B0604020104020204"/>
              </a:rPr>
              <a:t>using SpaceX REST API and web scraping </a:t>
            </a:r>
            <a:r>
              <a:rPr lang="en-US" sz="1200" dirty="0" smtClean="0">
                <a:solidFill>
                  <a:schemeClr val="tx2"/>
                </a:solidFill>
                <a:latin typeface="Abadi" panose="020B0604020104020204"/>
              </a:rPr>
              <a:t>techniques</a:t>
            </a:r>
          </a:p>
          <a:p>
            <a:pPr marL="0" indent="0">
              <a:lnSpc>
                <a:spcPct val="120000"/>
              </a:lnSpc>
              <a:spcBef>
                <a:spcPts val="1400"/>
              </a:spcBef>
              <a:buNone/>
            </a:pPr>
            <a:r>
              <a:rPr lang="en-US" sz="1200" b="1" dirty="0" smtClean="0">
                <a:solidFill>
                  <a:schemeClr val="tx2"/>
                </a:solidFill>
                <a:latin typeface="Abadi"/>
              </a:rPr>
              <a:t>Wrangling</a:t>
            </a:r>
            <a:r>
              <a:rPr lang="en-US" sz="1200" dirty="0" smtClean="0">
                <a:solidFill>
                  <a:schemeClr val="tx2"/>
                </a:solidFill>
                <a:latin typeface="Abadi"/>
              </a:rPr>
              <a:t> data by </a:t>
            </a:r>
            <a:r>
              <a:rPr lang="en-US" sz="1200" dirty="0" smtClean="0">
                <a:solidFill>
                  <a:schemeClr val="tx2"/>
                </a:solidFill>
                <a:latin typeface="Abadi" panose="020B0604020104020204"/>
              </a:rPr>
              <a:t>filtering </a:t>
            </a:r>
            <a:r>
              <a:rPr lang="en-US" sz="1200" dirty="0">
                <a:solidFill>
                  <a:schemeClr val="tx2"/>
                </a:solidFill>
                <a:latin typeface="Abadi" panose="020B0604020104020204"/>
              </a:rPr>
              <a:t>the data and </a:t>
            </a:r>
            <a:r>
              <a:rPr lang="en-US" sz="1200" dirty="0" smtClean="0">
                <a:solidFill>
                  <a:schemeClr val="tx2"/>
                </a:solidFill>
                <a:latin typeface="Abadi" panose="020B0604020104020204"/>
              </a:rPr>
              <a:t>handling </a:t>
            </a:r>
            <a:r>
              <a:rPr lang="en-US" sz="1200" dirty="0">
                <a:solidFill>
                  <a:schemeClr val="tx2"/>
                </a:solidFill>
                <a:latin typeface="Abadi" panose="020B0604020104020204"/>
              </a:rPr>
              <a:t>missing values, in order to prepare the data for analysis and modeling </a:t>
            </a:r>
            <a:endParaRPr lang="en-US" sz="1200" dirty="0" smtClean="0">
              <a:solidFill>
                <a:schemeClr val="tx2"/>
              </a:solidFill>
              <a:latin typeface="Abadi" panose="020B0604020104020204"/>
            </a:endParaRPr>
          </a:p>
          <a:p>
            <a:pPr marL="0" indent="0">
              <a:lnSpc>
                <a:spcPct val="120000"/>
              </a:lnSpc>
              <a:spcBef>
                <a:spcPts val="1400"/>
              </a:spcBef>
              <a:buNone/>
            </a:pPr>
            <a:r>
              <a:rPr lang="en-US" sz="1200" b="1" dirty="0" smtClean="0">
                <a:solidFill>
                  <a:schemeClr val="tx2"/>
                </a:solidFill>
                <a:latin typeface="Abadi" panose="020B0604020104020204"/>
              </a:rPr>
              <a:t>Exploring</a:t>
            </a:r>
            <a:r>
              <a:rPr lang="en-US" sz="1200" dirty="0" smtClean="0">
                <a:solidFill>
                  <a:schemeClr val="tx2"/>
                </a:solidFill>
                <a:latin typeface="Abadi" panose="020B0604020104020204"/>
              </a:rPr>
              <a:t> </a:t>
            </a:r>
            <a:r>
              <a:rPr lang="en-US" sz="1200" dirty="0" smtClean="0">
                <a:solidFill>
                  <a:schemeClr val="tx2"/>
                </a:solidFill>
                <a:latin typeface="Abadi"/>
              </a:rPr>
              <a:t>data </a:t>
            </a:r>
            <a:r>
              <a:rPr lang="en-US" sz="1200" dirty="0">
                <a:solidFill>
                  <a:schemeClr val="tx2"/>
                </a:solidFill>
                <a:latin typeface="Abadi"/>
              </a:rPr>
              <a:t>analysis </a:t>
            </a:r>
            <a:r>
              <a:rPr lang="en-US" sz="1200" dirty="0" smtClean="0">
                <a:solidFill>
                  <a:schemeClr val="tx2"/>
                </a:solidFill>
                <a:latin typeface="Abadi"/>
              </a:rPr>
              <a:t>using </a:t>
            </a:r>
            <a:r>
              <a:rPr lang="en-US" sz="1200" dirty="0">
                <a:solidFill>
                  <a:schemeClr val="tx2"/>
                </a:solidFill>
                <a:latin typeface="Abadi"/>
              </a:rPr>
              <a:t>visualization and SQL</a:t>
            </a:r>
          </a:p>
          <a:p>
            <a:pPr marL="0" indent="0">
              <a:lnSpc>
                <a:spcPct val="120000"/>
              </a:lnSpc>
              <a:spcBef>
                <a:spcPts val="1400"/>
              </a:spcBef>
              <a:buNone/>
            </a:pPr>
            <a:r>
              <a:rPr lang="en-US" sz="1200" b="1" dirty="0">
                <a:solidFill>
                  <a:schemeClr val="tx2"/>
                </a:solidFill>
                <a:latin typeface="Abadi"/>
              </a:rPr>
              <a:t>V</a:t>
            </a:r>
            <a:r>
              <a:rPr lang="en-US" sz="1200" b="1" dirty="0" smtClean="0">
                <a:solidFill>
                  <a:schemeClr val="tx2"/>
                </a:solidFill>
                <a:latin typeface="Abadi"/>
              </a:rPr>
              <a:t>isualizing </a:t>
            </a:r>
            <a:r>
              <a:rPr lang="en-US" sz="1200" dirty="0">
                <a:solidFill>
                  <a:schemeClr val="tx2"/>
                </a:solidFill>
                <a:latin typeface="Abadi"/>
              </a:rPr>
              <a:t>analytics using Folium and Plotly Dash</a:t>
            </a:r>
          </a:p>
          <a:p>
            <a:pPr marL="0" indent="0">
              <a:lnSpc>
                <a:spcPct val="120000"/>
              </a:lnSpc>
              <a:spcBef>
                <a:spcPts val="1400"/>
              </a:spcBef>
              <a:buNone/>
            </a:pPr>
            <a:r>
              <a:rPr lang="en-US" sz="1200" b="1" dirty="0" smtClean="0">
                <a:solidFill>
                  <a:schemeClr val="tx2"/>
                </a:solidFill>
                <a:latin typeface="Abadi"/>
              </a:rPr>
              <a:t>Predicting  </a:t>
            </a:r>
            <a:r>
              <a:rPr lang="en-US" sz="1200" b="1" dirty="0" smtClean="0">
                <a:solidFill>
                  <a:schemeClr val="tx2"/>
                </a:solidFill>
                <a:latin typeface="Abadi"/>
              </a:rPr>
              <a:t>and analyzing </a:t>
            </a:r>
            <a:r>
              <a:rPr lang="en-US" sz="1200" dirty="0" smtClean="0">
                <a:solidFill>
                  <a:schemeClr val="tx2"/>
                </a:solidFill>
                <a:latin typeface="Abadi"/>
              </a:rPr>
              <a:t>data by</a:t>
            </a:r>
            <a:r>
              <a:rPr lang="en-US" sz="1200" dirty="0" smtClean="0">
                <a:solidFill>
                  <a:schemeClr val="tx2"/>
                </a:solidFill>
                <a:latin typeface="Abadi"/>
              </a:rPr>
              <a:t> </a:t>
            </a:r>
            <a:r>
              <a:rPr lang="en-US" sz="1200" dirty="0">
                <a:solidFill>
                  <a:schemeClr val="tx2"/>
                </a:solidFill>
                <a:latin typeface="Abadi"/>
              </a:rPr>
              <a:t>using classification </a:t>
            </a:r>
            <a:r>
              <a:rPr lang="en-US" sz="1200" dirty="0" smtClean="0">
                <a:solidFill>
                  <a:schemeClr val="tx2"/>
                </a:solidFill>
                <a:latin typeface="Abadi"/>
              </a:rPr>
              <a:t>models </a:t>
            </a:r>
            <a:r>
              <a:rPr lang="en-US" sz="1200" dirty="0" smtClean="0">
                <a:solidFill>
                  <a:schemeClr val="tx2"/>
                </a:solidFill>
                <a:latin typeface="Abadi" panose="020B0604020104020204"/>
              </a:rPr>
              <a:t>as to predict landing outcomes using classification models. Testing each one of them to find the best one.</a:t>
            </a:r>
            <a:endParaRPr lang="en-US" sz="1200" dirty="0" smtClean="0">
              <a:solidFill>
                <a:schemeClr val="tx2"/>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368958" y="57944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chemeClr val="tx2"/>
                </a:solidFill>
                <a:latin typeface="Adobe Gothic Std B" panose="020B0800000000000000" pitchFamily="34" charset="-128"/>
                <a:ea typeface="Adobe Gothic Std B" panose="020B0800000000000000" pitchFamily="34" charset="-128"/>
              </a:rPr>
              <a:t>Methodology</a:t>
            </a:r>
            <a:endParaRPr lang="en-US" dirty="0">
              <a:solidFill>
                <a:schemeClr val="tx2"/>
              </a:solidFill>
              <a:latin typeface="Adobe Gothic Std B" panose="020B0800000000000000" pitchFamily="34" charset="-128"/>
              <a:ea typeface="Adobe Gothic Std B" panose="020B0800000000000000" pitchFamily="34" charset="-128"/>
            </a:endParaRPr>
          </a:p>
        </p:txBody>
      </p:sp>
      <p:pic>
        <p:nvPicPr>
          <p:cNvPr id="6" name="Picture 6" descr="Inside SpaceX's Texas Rocket Factory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987" y="570182"/>
            <a:ext cx="7674893" cy="4317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8" name="Picture 2" descr="Archivo:SpaceX logo black.svg - Wikipedia, la enciclopedia libre"/>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7512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355392" y="1275579"/>
            <a:ext cx="1909021" cy="521137"/>
          </a:xfrm>
          <a:prstGeom prst="rect">
            <a:avLst/>
          </a:prstGeom>
        </p:spPr>
        <p:txBody>
          <a:bodyPr>
            <a:normAutofit/>
          </a:bodyPr>
          <a:lstStyle/>
          <a:p>
            <a:pPr marL="0" indent="0">
              <a:lnSpc>
                <a:spcPct val="100000"/>
              </a:lnSpc>
              <a:spcBef>
                <a:spcPts val="1400"/>
              </a:spcBef>
              <a:buNone/>
            </a:pPr>
            <a:r>
              <a:rPr lang="en-US" sz="2400" dirty="0" smtClean="0">
                <a:solidFill>
                  <a:schemeClr val="accent3">
                    <a:lumMod val="25000"/>
                  </a:schemeClr>
                </a:solidFill>
                <a:latin typeface="Arial Rounded MT Bold" panose="020F0704030504030204" pitchFamily="34" charset="0"/>
              </a:rPr>
              <a:t>Steps:</a:t>
            </a:r>
          </a:p>
          <a:p>
            <a:pPr marL="0" indent="0">
              <a:buNone/>
            </a:pPr>
            <a:endParaRPr lang="en-US" sz="2000"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352917" y="58582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Data </a:t>
            </a:r>
            <a:r>
              <a:rPr lang="en-US" dirty="0" smtClean="0">
                <a:solidFill>
                  <a:schemeClr val="tx2"/>
                </a:solidFill>
                <a:latin typeface="Adobe Gothic Std B" panose="020B0800000000000000" pitchFamily="34" charset="-128"/>
                <a:ea typeface="Adobe Gothic Std B" panose="020B0800000000000000" pitchFamily="34" charset="-128"/>
              </a:rPr>
              <a:t>Collection (API)</a:t>
            </a:r>
            <a:endParaRPr lang="en-US" dirty="0">
              <a:solidFill>
                <a:schemeClr val="tx2"/>
              </a:solidFill>
              <a:latin typeface="Adobe Gothic Std B" panose="020B0800000000000000" pitchFamily="34" charset="-128"/>
              <a:ea typeface="Adobe Gothic Std B" panose="020B0800000000000000" pitchFamily="34" charset="-128"/>
            </a:endParaRPr>
          </a:p>
        </p:txBody>
      </p:sp>
      <p:sp>
        <p:nvSpPr>
          <p:cNvPr id="3" name="CuadroTexto 2"/>
          <p:cNvSpPr txBox="1"/>
          <p:nvPr/>
        </p:nvSpPr>
        <p:spPr>
          <a:xfrm>
            <a:off x="355391" y="2025771"/>
            <a:ext cx="5307471" cy="2677656"/>
          </a:xfrm>
          <a:prstGeom prst="rect">
            <a:avLst/>
          </a:prstGeom>
          <a:noFill/>
        </p:spPr>
        <p:txBody>
          <a:bodyPr wrap="square" rtlCol="0">
            <a:spAutoFit/>
          </a:bodyPr>
          <a:lstStyle/>
          <a:p>
            <a:pPr marL="228600" lvl="0" indent="-228600">
              <a:lnSpc>
                <a:spcPct val="200000"/>
              </a:lnSpc>
              <a:buFont typeface="+mj-lt"/>
              <a:buAutoNum type="arabicPeriod"/>
            </a:pPr>
            <a:r>
              <a:rPr lang="en-US" sz="1200" dirty="0" smtClean="0">
                <a:latin typeface="Abadi" panose="020B0604020104020204"/>
              </a:rPr>
              <a:t>Request the rocket </a:t>
            </a:r>
            <a:r>
              <a:rPr lang="en-US" sz="1200" dirty="0">
                <a:latin typeface="Abadi" panose="020B0604020104020204"/>
              </a:rPr>
              <a:t>launch data </a:t>
            </a:r>
            <a:r>
              <a:rPr lang="en-US" sz="1200" dirty="0" smtClean="0">
                <a:latin typeface="Abadi" panose="020B0604020104020204"/>
              </a:rPr>
              <a:t>from </a:t>
            </a:r>
            <a:r>
              <a:rPr lang="en-US" sz="1200" dirty="0">
                <a:latin typeface="Abadi" panose="020B0604020104020204"/>
              </a:rPr>
              <a:t>SpaceX </a:t>
            </a:r>
            <a:r>
              <a:rPr lang="en-US" sz="1200" dirty="0" smtClean="0">
                <a:latin typeface="Abadi" panose="020B0604020104020204"/>
              </a:rPr>
              <a:t>API</a:t>
            </a:r>
          </a:p>
          <a:p>
            <a:pPr marL="228600" lvl="0" indent="-228600">
              <a:lnSpc>
                <a:spcPct val="200000"/>
              </a:lnSpc>
              <a:buFont typeface="+mj-lt"/>
              <a:buAutoNum type="arabicPeriod"/>
            </a:pPr>
            <a:r>
              <a:rPr lang="en-US" sz="1200" dirty="0" smtClean="0">
                <a:latin typeface="Abadi" panose="020B0604020104020204"/>
              </a:rPr>
              <a:t>Normalize the response by using JSON to convert it into a dataframe</a:t>
            </a:r>
          </a:p>
          <a:p>
            <a:pPr marL="228600" lvl="0" indent="-228600">
              <a:lnSpc>
                <a:spcPct val="200000"/>
              </a:lnSpc>
              <a:buFont typeface="+mj-lt"/>
              <a:buAutoNum type="arabicPeriod"/>
            </a:pPr>
            <a:r>
              <a:rPr lang="en-US" sz="1200" dirty="0" smtClean="0">
                <a:latin typeface="Abadi" panose="020B0604020104020204"/>
              </a:rPr>
              <a:t>Get </a:t>
            </a:r>
            <a:r>
              <a:rPr lang="en-US" sz="1200" dirty="0">
                <a:latin typeface="Abadi" panose="020B0604020104020204"/>
              </a:rPr>
              <a:t>information about the </a:t>
            </a:r>
            <a:r>
              <a:rPr lang="en-US" sz="1200" dirty="0" smtClean="0">
                <a:latin typeface="Abadi" panose="020B0604020104020204"/>
              </a:rPr>
              <a:t>launches using the API</a:t>
            </a:r>
          </a:p>
          <a:p>
            <a:pPr marL="228600" lvl="0" indent="-228600">
              <a:lnSpc>
                <a:spcPct val="200000"/>
              </a:lnSpc>
              <a:buFont typeface="+mj-lt"/>
              <a:buAutoNum type="arabicPeriod"/>
            </a:pPr>
            <a:r>
              <a:rPr lang="en-US" sz="1200" dirty="0" smtClean="0">
                <a:latin typeface="Abadi" panose="020B0604020104020204"/>
              </a:rPr>
              <a:t>Create a new dataframe</a:t>
            </a:r>
          </a:p>
          <a:p>
            <a:pPr marL="228600" lvl="0" indent="-228600">
              <a:lnSpc>
                <a:spcPct val="200000"/>
              </a:lnSpc>
              <a:buFont typeface="+mj-lt"/>
              <a:buAutoNum type="arabicPeriod"/>
            </a:pPr>
            <a:r>
              <a:rPr lang="en-US" sz="1200" dirty="0" smtClean="0">
                <a:latin typeface="Abadi" panose="020B0604020104020204"/>
              </a:rPr>
              <a:t>Filter the dataframe to only include Falcon 9 launches</a:t>
            </a:r>
          </a:p>
          <a:p>
            <a:pPr marL="228600" indent="-228600">
              <a:lnSpc>
                <a:spcPct val="200000"/>
              </a:lnSpc>
              <a:buFont typeface="+mj-lt"/>
              <a:buAutoNum type="arabicPeriod"/>
            </a:pPr>
            <a:r>
              <a:rPr lang="en-US" sz="1200" dirty="0" smtClean="0">
                <a:latin typeface="Abadi" panose="020B0604020104020204"/>
              </a:rPr>
              <a:t>Dealing with Missing Values</a:t>
            </a:r>
          </a:p>
          <a:p>
            <a:pPr marL="228600" lvl="0" indent="-228600">
              <a:lnSpc>
                <a:spcPct val="200000"/>
              </a:lnSpc>
              <a:buFont typeface="+mj-lt"/>
              <a:buAutoNum type="arabicPeriod"/>
            </a:pPr>
            <a:r>
              <a:rPr lang="en-US" sz="1200" dirty="0" smtClean="0">
                <a:latin typeface="Abadi" panose="020B0604020104020204"/>
              </a:rPr>
              <a:t>Export </a:t>
            </a:r>
            <a:r>
              <a:rPr lang="en-US" sz="1200" dirty="0">
                <a:latin typeface="Abadi" panose="020B0604020104020204"/>
              </a:rPr>
              <a:t>data to csv file </a:t>
            </a:r>
            <a:endParaRPr lang="es-AR" sz="1200" dirty="0">
              <a:latin typeface="Abadi" panose="020B0604020104020204"/>
            </a:endParaRPr>
          </a:p>
        </p:txBody>
      </p:sp>
      <p:pic>
        <p:nvPicPr>
          <p:cNvPr id="10" name="Picture 6" descr="SpaceX launches historic test of craft meant to carry humans to space"/>
          <p:cNvPicPr>
            <a:picLocks noChangeAspect="1" noChangeArrowheads="1"/>
          </p:cNvPicPr>
          <p:nvPr/>
        </p:nvPicPr>
        <p:blipFill rotWithShape="1">
          <a:blip r:embed="rId2">
            <a:extLst>
              <a:ext uri="{28A0092B-C50C-407E-A947-70E740481C1C}">
                <a14:useLocalDpi xmlns:a14="http://schemas.microsoft.com/office/drawing/2010/main" val="0"/>
              </a:ext>
            </a:extLst>
          </a:blip>
          <a:srcRect l="12839"/>
          <a:stretch/>
        </p:blipFill>
        <p:spPr bwMode="auto">
          <a:xfrm>
            <a:off x="6117014" y="538650"/>
            <a:ext cx="6706771" cy="4328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1"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357923" y="1792289"/>
            <a:ext cx="1344205" cy="468312"/>
          </a:xfrm>
          <a:prstGeom prst="rect">
            <a:avLst/>
          </a:prstGeom>
        </p:spPr>
        <p:txBody>
          <a:bodyPr lIns="91440" tIns="45720" rIns="91440" bIns="45720" anchor="t">
            <a:noAutofit/>
          </a:bodyPr>
          <a:lstStyle/>
          <a:p>
            <a:pPr marL="0" indent="0">
              <a:lnSpc>
                <a:spcPct val="100000"/>
              </a:lnSpc>
              <a:spcBef>
                <a:spcPts val="1400"/>
              </a:spcBef>
              <a:buNone/>
            </a:pPr>
            <a:r>
              <a:rPr lang="en-US" sz="2400" dirty="0" smtClean="0">
                <a:solidFill>
                  <a:schemeClr val="accent3">
                    <a:lumMod val="25000"/>
                  </a:schemeClr>
                </a:solidFill>
                <a:latin typeface="Arial Rounded MT Bold" panose="020F0704030504030204" pitchFamily="34" charset="0"/>
              </a:rPr>
              <a:t>Steps:</a:t>
            </a:r>
            <a:endParaRPr lang="en-US" sz="2400" dirty="0">
              <a:solidFill>
                <a:schemeClr val="accent3">
                  <a:lumMod val="25000"/>
                </a:schemeClr>
              </a:solidFill>
              <a:latin typeface="Arial Rounded MT Bold" panose="020F070403050403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359776" y="588596"/>
            <a:ext cx="5773011" cy="101916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Data </a:t>
            </a:r>
            <a:r>
              <a:rPr lang="en-US" sz="4300" dirty="0" smtClean="0">
                <a:solidFill>
                  <a:schemeClr val="tx2"/>
                </a:solidFill>
                <a:latin typeface="Adobe Gothic Std B" panose="020B0800000000000000" pitchFamily="34" charset="-128"/>
                <a:ea typeface="Adobe Gothic Std B" panose="020B0800000000000000" pitchFamily="34" charset="-128"/>
              </a:rPr>
              <a:t>Collection</a:t>
            </a:r>
            <a:endParaRPr lang="en-US" dirty="0">
              <a:solidFill>
                <a:schemeClr val="tx2"/>
              </a:solidFill>
              <a:latin typeface="Adobe Gothic Std B" panose="020B0800000000000000" pitchFamily="34" charset="-128"/>
              <a:ea typeface="Adobe Gothic Std B" panose="020B0800000000000000" pitchFamily="34" charset="-128"/>
            </a:endParaRPr>
          </a:p>
          <a:p>
            <a:r>
              <a:rPr lang="en-US" dirty="0" smtClean="0">
                <a:solidFill>
                  <a:schemeClr val="tx2"/>
                </a:solidFill>
                <a:latin typeface="Adobe Gothic Std B" panose="020B0800000000000000" pitchFamily="34" charset="-128"/>
                <a:ea typeface="Adobe Gothic Std B" panose="020B0800000000000000" pitchFamily="34" charset="-128"/>
              </a:rPr>
              <a:t>Web Scraping</a:t>
            </a:r>
            <a:endParaRPr lang="en-US" dirty="0">
              <a:solidFill>
                <a:schemeClr val="tx2"/>
              </a:solidFill>
              <a:latin typeface="Adobe Gothic Std B" panose="020B0800000000000000" pitchFamily="34" charset="-128"/>
              <a:ea typeface="Adobe Gothic Std B" panose="020B0800000000000000" pitchFamily="34" charset="-128"/>
            </a:endParaRP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359776" y="2757972"/>
            <a:ext cx="6926189" cy="326786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mj-lt"/>
              <a:buAutoNum type="arabicPeriod"/>
            </a:pPr>
            <a:r>
              <a:rPr lang="en-US" sz="1200" dirty="0" smtClean="0">
                <a:latin typeface="Abadi"/>
              </a:rPr>
              <a:t>Request the Falcon 9 launch data from Wikipedia</a:t>
            </a:r>
          </a:p>
          <a:p>
            <a:pPr>
              <a:lnSpc>
                <a:spcPct val="100000"/>
              </a:lnSpc>
              <a:spcBef>
                <a:spcPts val="1400"/>
              </a:spcBef>
              <a:buFont typeface="+mj-lt"/>
              <a:buAutoNum type="arabicPeriod"/>
            </a:pPr>
            <a:r>
              <a:rPr lang="en-US" sz="1200" dirty="0" smtClean="0">
                <a:latin typeface="Abadi"/>
              </a:rPr>
              <a:t>Extract column/variable names from HTML table header </a:t>
            </a:r>
          </a:p>
          <a:p>
            <a:pPr>
              <a:lnSpc>
                <a:spcPct val="100000"/>
              </a:lnSpc>
              <a:spcBef>
                <a:spcPts val="1400"/>
              </a:spcBef>
              <a:buFont typeface="+mj-lt"/>
              <a:buAutoNum type="arabicPeriod"/>
            </a:pPr>
            <a:r>
              <a:rPr lang="en-US" sz="1200" dirty="0" smtClean="0">
                <a:latin typeface="Abadi"/>
              </a:rPr>
              <a:t>Create </a:t>
            </a:r>
            <a:r>
              <a:rPr lang="en-US" sz="1200" dirty="0">
                <a:latin typeface="Abadi"/>
              </a:rPr>
              <a:t>a </a:t>
            </a:r>
            <a:r>
              <a:rPr lang="en-US" sz="1200" dirty="0" smtClean="0">
                <a:latin typeface="Abadi"/>
              </a:rPr>
              <a:t>dataframe </a:t>
            </a:r>
            <a:r>
              <a:rPr lang="en-US" sz="1200" dirty="0">
                <a:latin typeface="Abadi"/>
              </a:rPr>
              <a:t>by parsing the launch HTML tables</a:t>
            </a:r>
          </a:p>
          <a:p>
            <a:pPr>
              <a:lnSpc>
                <a:spcPct val="100000"/>
              </a:lnSpc>
              <a:spcBef>
                <a:spcPts val="1400"/>
              </a:spcBef>
              <a:buFont typeface="+mj-lt"/>
              <a:buAutoNum type="arabicPeriod"/>
            </a:pPr>
            <a:r>
              <a:rPr lang="es-AR" sz="1200" dirty="0" smtClean="0">
                <a:latin typeface="Abadi"/>
              </a:rPr>
              <a:t>Export </a:t>
            </a:r>
            <a:r>
              <a:rPr lang="es-AR" sz="1200" dirty="0">
                <a:latin typeface="Abadi"/>
              </a:rPr>
              <a:t>data to csv file</a:t>
            </a:r>
            <a:endParaRPr lang="en-US" sz="1200" dirty="0">
              <a:solidFill>
                <a:schemeClr val="accent3">
                  <a:lumMod val="25000"/>
                </a:schemeClr>
              </a:solidFill>
              <a:latin typeface="Abadi"/>
            </a:endParaRPr>
          </a:p>
        </p:txBody>
      </p:sp>
      <p:pic>
        <p:nvPicPr>
          <p:cNvPr id="19458" name="Picture 2" descr="SpaceX and NASA Crew-2 astronaut launch: What you should kn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787" y="588596"/>
            <a:ext cx="6432124" cy="4287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336874" y="1297754"/>
            <a:ext cx="2117568" cy="669258"/>
          </a:xfrm>
          <a:prstGeom prst="rect">
            <a:avLst/>
          </a:prstGeom>
        </p:spPr>
        <p:txBody>
          <a:bodyPr>
            <a:normAutofit/>
          </a:bodyPr>
          <a:lstStyle/>
          <a:p>
            <a:pPr marL="0" indent="0">
              <a:buNone/>
            </a:pPr>
            <a:r>
              <a:rPr lang="en-US" sz="2400" dirty="0" smtClean="0">
                <a:latin typeface="Arial Rounded MT Bold" panose="020F0704030504030204" pitchFamily="34" charset="0"/>
              </a:rPr>
              <a:t>Steps:</a:t>
            </a:r>
            <a:endParaRPr lang="en-US" sz="2400" dirty="0">
              <a:latin typeface="Arial Rounded MT Bold" panose="020F0704030504030204" pitchFamily="34" charset="0"/>
            </a:endParaRPr>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336874"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solidFill>
                <a:latin typeface="Adobe Gothic Std B" panose="020B0800000000000000" pitchFamily="34" charset="-128"/>
                <a:ea typeface="Adobe Gothic Std B" panose="020B0800000000000000" pitchFamily="34" charset="-128"/>
              </a:rPr>
              <a:t>Data Wrangling</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336874" y="2182162"/>
            <a:ext cx="5644826" cy="434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mj-lt"/>
              <a:buAutoNum type="arabicPeriod"/>
            </a:pPr>
            <a:r>
              <a:rPr lang="en-US" sz="1200" dirty="0">
                <a:latin typeface="Abadi"/>
              </a:rPr>
              <a:t>Calculate </a:t>
            </a:r>
            <a:r>
              <a:rPr lang="en-US" sz="1200" dirty="0">
                <a:latin typeface="Abadi"/>
              </a:rPr>
              <a:t>the number of launches on each </a:t>
            </a:r>
            <a:r>
              <a:rPr lang="en-US" sz="1200" dirty="0">
                <a:latin typeface="Abadi"/>
              </a:rPr>
              <a:t>site</a:t>
            </a:r>
          </a:p>
          <a:p>
            <a:pPr>
              <a:lnSpc>
                <a:spcPct val="100000"/>
              </a:lnSpc>
              <a:buFont typeface="+mj-lt"/>
              <a:buAutoNum type="arabicPeriod"/>
            </a:pPr>
            <a:r>
              <a:rPr lang="en-US" sz="1200" dirty="0">
                <a:latin typeface="Abadi"/>
              </a:rPr>
              <a:t>Calculate the number and occurrence of each orbit</a:t>
            </a:r>
          </a:p>
          <a:p>
            <a:pPr>
              <a:lnSpc>
                <a:spcPct val="100000"/>
              </a:lnSpc>
              <a:buFont typeface="+mj-lt"/>
              <a:buAutoNum type="arabicPeriod"/>
            </a:pPr>
            <a:r>
              <a:rPr lang="en-US" sz="1200" dirty="0">
                <a:latin typeface="Abadi"/>
              </a:rPr>
              <a:t>Calculate the number and occurence of mission outcome per orbit type</a:t>
            </a:r>
          </a:p>
          <a:p>
            <a:pPr>
              <a:lnSpc>
                <a:spcPct val="100000"/>
              </a:lnSpc>
              <a:buFont typeface="+mj-lt"/>
              <a:buAutoNum type="arabicPeriod"/>
            </a:pPr>
            <a:r>
              <a:rPr lang="en-US" sz="1200" dirty="0" smtClean="0">
                <a:latin typeface="Abadi"/>
              </a:rPr>
              <a:t>Create </a:t>
            </a:r>
            <a:r>
              <a:rPr lang="en-US" sz="1200" dirty="0">
                <a:latin typeface="Abadi"/>
              </a:rPr>
              <a:t>a landing outcome label from Outcome column</a:t>
            </a:r>
          </a:p>
          <a:p>
            <a:pPr>
              <a:lnSpc>
                <a:spcPct val="100000"/>
              </a:lnSpc>
              <a:buFont typeface="+mj-lt"/>
              <a:buAutoNum type="arabicPeriod"/>
            </a:pPr>
            <a:r>
              <a:rPr lang="en-US" sz="1200" dirty="0">
                <a:latin typeface="Abadi"/>
              </a:rPr>
              <a:t>Export to csv</a:t>
            </a:r>
            <a:endParaRPr lang="en-US" sz="1200" dirty="0">
              <a:latin typeface="Abadi"/>
            </a:endParaRPr>
          </a:p>
          <a:p>
            <a:pPr marL="0" indent="0">
              <a:buNone/>
            </a:pPr>
            <a:endParaRPr lang="en-US" dirty="0" smtClean="0"/>
          </a:p>
          <a:p>
            <a:endParaRPr lang="en-US" dirty="0"/>
          </a:p>
        </p:txBody>
      </p:sp>
      <p:pic>
        <p:nvPicPr>
          <p:cNvPr id="7" name="Picture 2" descr="Building the software that helps build SpaceX - Stack Overflow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220" y="556742"/>
            <a:ext cx="6481521" cy="4319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2" descr="Archivo:SpaceX logo black.svg - Wikipedia, la enciclopedia libre"/>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179" y="6316091"/>
            <a:ext cx="2847833" cy="35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documentManagement/types"/>
    <ds:schemaRef ds:uri="http://www.w3.org/XML/1998/namespace"/>
    <ds:schemaRef ds:uri="155be751-a274-42e8-93fb-f39d3b9bccc8"/>
    <ds:schemaRef ds:uri="http://schemas.microsoft.com/office/infopath/2007/PartnerControls"/>
    <ds:schemaRef ds:uri="http://schemas.openxmlformats.org/package/2006/metadata/core-properties"/>
    <ds:schemaRef ds:uri="http://purl.org/dc/elements/1.1/"/>
    <ds:schemaRef ds:uri="http://purl.org/dc/terms/"/>
    <ds:schemaRef ds:uri="f80a141d-92ca-4d3d-9308-f7e7b1d44ce8"/>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18598</TotalTime>
  <Words>2078</Words>
  <Application>Microsoft Office PowerPoint</Application>
  <PresentationFormat>Panorámica</PresentationFormat>
  <Paragraphs>282</Paragraphs>
  <Slides>44</Slides>
  <Notes>4</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44</vt:i4>
      </vt:variant>
    </vt:vector>
  </HeadingPairs>
  <TitlesOfParts>
    <vt:vector size="55" baseType="lpstr">
      <vt:lpstr>Adobe Gothic Std B</vt:lpstr>
      <vt:lpstr>Abadi</vt:lpstr>
      <vt:lpstr>Arial</vt:lpstr>
      <vt:lpstr>Arial Rounded MT Bold</vt:lpstr>
      <vt:lpstr>Calibri</vt:lpstr>
      <vt:lpstr>Calibri Light</vt:lpstr>
      <vt:lpstr>IBM Plex Mono SemiBold</vt:lpstr>
      <vt:lpstr>IBM Plex Mono Text</vt:lpstr>
      <vt:lpstr>SF Pro</vt:lpstr>
      <vt:lpstr>Custom Design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Pablo Koifman</cp:lastModifiedBy>
  <cp:revision>308</cp:revision>
  <dcterms:created xsi:type="dcterms:W3CDTF">2021-04-29T18:58:34Z</dcterms:created>
  <dcterms:modified xsi:type="dcterms:W3CDTF">2023-04-05T17:28:03Z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